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60" r:id="rId4"/>
    <p:sldId id="275" r:id="rId5"/>
    <p:sldId id="276" r:id="rId6"/>
    <p:sldId id="261" r:id="rId7"/>
    <p:sldId id="314" r:id="rId8"/>
    <p:sldId id="317" r:id="rId9"/>
    <p:sldId id="274" r:id="rId10"/>
    <p:sldId id="277" r:id="rId11"/>
    <p:sldId id="308" r:id="rId12"/>
    <p:sldId id="309" r:id="rId13"/>
    <p:sldId id="311" r:id="rId14"/>
    <p:sldId id="310" r:id="rId15"/>
    <p:sldId id="312" r:id="rId16"/>
    <p:sldId id="278" r:id="rId17"/>
    <p:sldId id="285" r:id="rId18"/>
    <p:sldId id="321" r:id="rId19"/>
    <p:sldId id="279" r:id="rId20"/>
    <p:sldId id="263" r:id="rId21"/>
    <p:sldId id="289" r:id="rId22"/>
    <p:sldId id="264" r:id="rId23"/>
    <p:sldId id="280" r:id="rId24"/>
    <p:sldId id="293" r:id="rId25"/>
    <p:sldId id="265" r:id="rId26"/>
    <p:sldId id="318" r:id="rId27"/>
    <p:sldId id="313" r:id="rId28"/>
    <p:sldId id="319" r:id="rId29"/>
    <p:sldId id="320" r:id="rId30"/>
    <p:sldId id="290" r:id="rId31"/>
    <p:sldId id="306" r:id="rId32"/>
    <p:sldId id="307" r:id="rId33"/>
    <p:sldId id="267" r:id="rId34"/>
    <p:sldId id="292" r:id="rId35"/>
    <p:sldId id="302" r:id="rId36"/>
    <p:sldId id="303" r:id="rId37"/>
    <p:sldId id="291" r:id="rId38"/>
    <p:sldId id="304" r:id="rId39"/>
    <p:sldId id="281" r:id="rId40"/>
    <p:sldId id="301" r:id="rId41"/>
    <p:sldId id="257" r:id="rId42"/>
    <p:sldId id="298" r:id="rId43"/>
    <p:sldId id="258" r:id="rId44"/>
    <p:sldId id="299" r:id="rId45"/>
    <p:sldId id="300" r:id="rId46"/>
    <p:sldId id="269" r:id="rId47"/>
    <p:sldId id="282" r:id="rId48"/>
    <p:sldId id="270" r:id="rId49"/>
    <p:sldId id="288" r:id="rId50"/>
    <p:sldId id="315" r:id="rId51"/>
    <p:sldId id="316" r:id="rId52"/>
    <p:sldId id="305" r:id="rId53"/>
    <p:sldId id="295" r:id="rId54"/>
    <p:sldId id="296" r:id="rId55"/>
    <p:sldId id="297" r:id="rId56"/>
    <p:sldId id="322" r:id="rId57"/>
    <p:sldId id="268" r:id="rId58"/>
    <p:sldId id="283" r:id="rId5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82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2/19/2020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6.xml"/><Relationship Id="rId4" Type="http://schemas.openxmlformats.org/officeDocument/2006/relationships/image" Target="../media/image28.jpg"/></Relationships>
</file>

<file path=ppt/slides/_rels/slide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6.xml"/><Relationship Id="rId5" Type="http://schemas.openxmlformats.org/officeDocument/2006/relationships/image" Target="../media/image35.jpg"/><Relationship Id="rId4" Type="http://schemas.openxmlformats.org/officeDocument/2006/relationships/image" Target="../media/image3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tmp"/><Relationship Id="rId2" Type="http://schemas.openxmlformats.org/officeDocument/2006/relationships/hyperlink" Target="https://bay169.mail.live.com/?tid=cvaaa3ewaaaaaaajbkhesatw2&amp;fid=flinbox"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image" Target="../media/image40.jpg"/><Relationship Id="rId4" Type="http://schemas.openxmlformats.org/officeDocument/2006/relationships/image" Target="../media/image39.jpg"/></Relationships>
</file>

<file path=ppt/slides/_rels/slide2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2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4.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67.jpg"/><Relationship Id="rId3" Type="http://schemas.openxmlformats.org/officeDocument/2006/relationships/image" Target="../media/image62.jpg"/><Relationship Id="rId7" Type="http://schemas.openxmlformats.org/officeDocument/2006/relationships/image" Target="../media/image66.jpg"/><Relationship Id="rId2" Type="http://schemas.openxmlformats.org/officeDocument/2006/relationships/image" Target="../media/image61.jpg"/><Relationship Id="rId1" Type="http://schemas.openxmlformats.org/officeDocument/2006/relationships/slideLayout" Target="../slideLayouts/slideLayout7.xml"/><Relationship Id="rId6" Type="http://schemas.openxmlformats.org/officeDocument/2006/relationships/image" Target="../media/image65.jpg"/><Relationship Id="rId5" Type="http://schemas.openxmlformats.org/officeDocument/2006/relationships/image" Target="../media/image64.jpg"/><Relationship Id="rId4" Type="http://schemas.openxmlformats.org/officeDocument/2006/relationships/image" Target="../media/image63.jpg"/><Relationship Id="rId9" Type="http://schemas.openxmlformats.org/officeDocument/2006/relationships/image" Target="../media/image68.jpg"/></Relationships>
</file>

<file path=ppt/slides/_rels/slide4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7.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image" Target="../media/image77.jpg"/></Relationships>
</file>

<file path=ppt/slides/_rels/slide5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7.xml"/><Relationship Id="rId6" Type="http://schemas.openxmlformats.org/officeDocument/2006/relationships/image" Target="../media/image84.gif"/><Relationship Id="rId5" Type="http://schemas.openxmlformats.org/officeDocument/2006/relationships/image" Target="../media/image83.jpg"/><Relationship Id="rId4" Type="http://schemas.openxmlformats.org/officeDocument/2006/relationships/image" Target="../media/image82.jpg"/></Relationships>
</file>

<file path=ppt/slides/_rels/slide5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jpg"/><Relationship Id="rId4" Type="http://schemas.openxmlformats.org/officeDocument/2006/relationships/image" Target="../media/image87.jpeg"/></Relationships>
</file>

<file path=ppt/slides/_rels/slide5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g"/><Relationship Id="rId1" Type="http://schemas.openxmlformats.org/officeDocument/2006/relationships/slideLayout" Target="../slideLayouts/slideLayout7.xml"/><Relationship Id="rId4" Type="http://schemas.openxmlformats.org/officeDocument/2006/relationships/image" Target="../media/image94.jpg"/></Relationships>
</file>

<file path=ppt/slides/_rels/slide5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7.xml"/><Relationship Id="rId4" Type="http://schemas.openxmlformats.org/officeDocument/2006/relationships/image" Target="../media/image97.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Humanities 101: Week 2</a:t>
            </a:r>
            <a:endParaRPr lang="en-US" dirty="0"/>
          </a:p>
        </p:txBody>
      </p:sp>
      <p:sp>
        <p:nvSpPr>
          <p:cNvPr id="3" name="Subtitle 2"/>
          <p:cNvSpPr>
            <a:spLocks noGrp="1"/>
          </p:cNvSpPr>
          <p:nvPr>
            <p:ph type="subTitle" idx="1"/>
          </p:nvPr>
        </p:nvSpPr>
        <p:spPr/>
        <p:txBody>
          <a:bodyPr>
            <a:normAutofit/>
          </a:bodyPr>
          <a:lstStyle/>
          <a:p>
            <a:pPr algn="ctr"/>
            <a:r>
              <a:rPr lang="en-US" sz="2000" b="1" dirty="0" smtClean="0"/>
              <a:t>Pre-history and the Birth of Civilization</a:t>
            </a:r>
          </a:p>
          <a:p>
            <a:pPr algn="ctr"/>
            <a:r>
              <a:rPr lang="en-US" sz="2000" b="1" dirty="0" smtClean="0"/>
              <a:t>Mesopotamia</a:t>
            </a:r>
            <a:r>
              <a:rPr lang="en-US" sz="2000" b="1" dirty="0"/>
              <a:t>: Gods, Rulers and the Social Order </a:t>
            </a:r>
            <a:endParaRPr lang="en-US" sz="2000" dirty="0"/>
          </a:p>
        </p:txBody>
      </p:sp>
    </p:spTree>
    <p:extLst>
      <p:ext uri="{BB962C8B-B14F-4D97-AF65-F5344CB8AC3E}">
        <p14:creationId xmlns:p14="http://schemas.microsoft.com/office/powerpoint/2010/main" val="1746788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00" y="177800"/>
            <a:ext cx="12026900" cy="685800"/>
          </a:xfrm>
        </p:spPr>
        <p:txBody>
          <a:bodyPr>
            <a:normAutofit/>
          </a:bodyPr>
          <a:lstStyle/>
          <a:p>
            <a:r>
              <a:rPr lang="en-US" sz="3200" u="sng" dirty="0" smtClean="0">
                <a:solidFill>
                  <a:schemeClr val="tx1"/>
                </a:solidFill>
              </a:rPr>
              <a:t>Paleolithic “Old Stone” Culture (ca. 7 million-10,000 B.C.E.)</a:t>
            </a:r>
            <a:endParaRPr lang="en-US" sz="3200" u="sng" dirty="0">
              <a:solidFill>
                <a:schemeClr val="tx1"/>
              </a:solidFill>
            </a:endParaRPr>
          </a:p>
        </p:txBody>
      </p:sp>
      <p:sp>
        <p:nvSpPr>
          <p:cNvPr id="3" name="Content Placeholder 2"/>
          <p:cNvSpPr>
            <a:spLocks noGrp="1"/>
          </p:cNvSpPr>
          <p:nvPr>
            <p:ph idx="1"/>
          </p:nvPr>
        </p:nvSpPr>
        <p:spPr>
          <a:xfrm>
            <a:off x="165100" y="1308101"/>
            <a:ext cx="11734800" cy="5177762"/>
          </a:xfrm>
        </p:spPr>
        <p:txBody>
          <a:bodyPr/>
          <a:lstStyle/>
          <a:p>
            <a:r>
              <a:rPr lang="en-US" sz="2400" dirty="0" smtClean="0"/>
              <a:t>Our planet is approximately 4.5 billion years old</a:t>
            </a:r>
          </a:p>
          <a:p>
            <a:r>
              <a:rPr lang="en-US" sz="2400" dirty="0" smtClean="0"/>
              <a:t>Between 10 and 5 million years ago our ancestral humans first walked the earth</a:t>
            </a:r>
          </a:p>
          <a:p>
            <a:r>
              <a:rPr lang="en-US" sz="2400" dirty="0" smtClean="0"/>
              <a:t>Molecular biology indicates that DNA of chimpanzees is 99% identical to humans</a:t>
            </a:r>
          </a:p>
          <a:p>
            <a:r>
              <a:rPr lang="en-US" sz="2400" dirty="0" smtClean="0"/>
              <a:t>Hominids- near human or proto-humans appeared in Africa some 5 million years ago. Hominids lived in packs and were primarily hunter- gatherers. </a:t>
            </a:r>
          </a:p>
          <a:p>
            <a:endParaRPr lang="en-US" sz="2400" dirty="0" smtClean="0"/>
          </a:p>
          <a:p>
            <a:r>
              <a:rPr lang="en-US" sz="2400" dirty="0" smtClean="0"/>
              <a:t>The Paleolithic Era has three periods:</a:t>
            </a:r>
          </a:p>
          <a:p>
            <a:pPr marL="857250" lvl="1" indent="-457200">
              <a:buFont typeface="+mj-lt"/>
              <a:buAutoNum type="arabicPeriod"/>
            </a:pPr>
            <a:r>
              <a:rPr lang="en-US" sz="2200" dirty="0" smtClean="0"/>
              <a:t>Lower Paleolithic (25 million to 200,000 years ago) Homo Sapiens</a:t>
            </a:r>
          </a:p>
          <a:p>
            <a:pPr marL="857250" lvl="1" indent="-457200">
              <a:buFont typeface="+mj-lt"/>
              <a:buAutoNum type="arabicPeriod"/>
            </a:pPr>
            <a:r>
              <a:rPr lang="en-US" sz="2200" dirty="0" smtClean="0"/>
              <a:t>Middle Paleolithic (200,000 to 40,000 years ago) First Cave Paintings</a:t>
            </a:r>
          </a:p>
          <a:p>
            <a:pPr marL="857250" lvl="1" indent="-457200">
              <a:buFont typeface="+mj-lt"/>
              <a:buAutoNum type="arabicPeriod"/>
            </a:pPr>
            <a:r>
              <a:rPr lang="en-US" sz="2200" dirty="0" smtClean="0"/>
              <a:t>Upper Paleolithic (40,000 to 10,000 years ago) Religious Expression and Rituals</a:t>
            </a:r>
          </a:p>
          <a:p>
            <a:endParaRPr lang="en-US" dirty="0"/>
          </a:p>
        </p:txBody>
      </p:sp>
    </p:spTree>
    <p:extLst>
      <p:ext uri="{BB962C8B-B14F-4D97-AF65-F5344CB8AC3E}">
        <p14:creationId xmlns:p14="http://schemas.microsoft.com/office/powerpoint/2010/main" val="8345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4534" y="368300"/>
            <a:ext cx="8596668" cy="825500"/>
          </a:xfrm>
        </p:spPr>
        <p:txBody>
          <a:bodyPr>
            <a:normAutofit/>
          </a:bodyPr>
          <a:lstStyle/>
          <a:p>
            <a:pPr algn="ctr"/>
            <a:r>
              <a:rPr lang="en-US" sz="4800" u="sng" dirty="0" smtClean="0">
                <a:solidFill>
                  <a:schemeClr val="tx1"/>
                </a:solidFill>
              </a:rPr>
              <a:t>Various Human Like Species</a:t>
            </a:r>
            <a:endParaRPr lang="en-US" sz="4800" u="sng" dirty="0">
              <a:solidFill>
                <a:schemeClr val="tx1"/>
              </a:solidFill>
            </a:endParaRPr>
          </a:p>
        </p:txBody>
      </p:sp>
      <p:sp>
        <p:nvSpPr>
          <p:cNvPr id="3" name="Content Placeholder 2"/>
          <p:cNvSpPr>
            <a:spLocks noGrp="1"/>
          </p:cNvSpPr>
          <p:nvPr>
            <p:ph idx="1"/>
          </p:nvPr>
        </p:nvSpPr>
        <p:spPr>
          <a:xfrm>
            <a:off x="677334" y="1816101"/>
            <a:ext cx="10028766" cy="4225262"/>
          </a:xfrm>
        </p:spPr>
        <p:txBody>
          <a:bodyPr>
            <a:normAutofit/>
          </a:bodyPr>
          <a:lstStyle/>
          <a:p>
            <a:r>
              <a:rPr lang="en-US" sz="2800" b="1" i="1" dirty="0" smtClean="0"/>
              <a:t>Homo habilis </a:t>
            </a:r>
            <a:r>
              <a:rPr lang="en-US" sz="2800" i="1" dirty="0" smtClean="0"/>
              <a:t>– </a:t>
            </a:r>
            <a:r>
              <a:rPr lang="en-US" sz="2800" dirty="0" smtClean="0"/>
              <a:t>“Tool-making human” – created the first stone and bone tools and weapons</a:t>
            </a:r>
            <a:endParaRPr lang="en-US" sz="2800" i="1" dirty="0" smtClean="0"/>
          </a:p>
          <a:p>
            <a:r>
              <a:rPr lang="en-US" sz="2800" b="1" i="1" dirty="0" smtClean="0"/>
              <a:t>Homo erectus- </a:t>
            </a:r>
            <a:r>
              <a:rPr lang="en-US" sz="2800" i="1" dirty="0" smtClean="0"/>
              <a:t>“Upright human” </a:t>
            </a:r>
            <a:r>
              <a:rPr lang="en-US" sz="2800" dirty="0" smtClean="0"/>
              <a:t>Co-existed with </a:t>
            </a:r>
            <a:r>
              <a:rPr lang="en-US" sz="2800" i="1" dirty="0" smtClean="0"/>
              <a:t>homo habilis </a:t>
            </a:r>
            <a:r>
              <a:rPr lang="en-US" sz="2800" dirty="0" smtClean="0"/>
              <a:t>for a half a million years, but made tools that were more varied and efficient than their predecessors </a:t>
            </a:r>
          </a:p>
          <a:p>
            <a:r>
              <a:rPr lang="en-US" sz="2800" b="1" i="1" dirty="0" smtClean="0"/>
              <a:t>Neanderthals</a:t>
            </a:r>
            <a:r>
              <a:rPr lang="en-US" sz="2800" i="1" dirty="0" smtClean="0"/>
              <a:t>- </a:t>
            </a:r>
            <a:r>
              <a:rPr lang="en-US" sz="2800" dirty="0" smtClean="0"/>
              <a:t>From our film, appeared in the </a:t>
            </a:r>
            <a:r>
              <a:rPr lang="en-US" sz="2800" dirty="0" err="1" smtClean="0"/>
              <a:t>Neander</a:t>
            </a:r>
            <a:r>
              <a:rPr lang="en-US" sz="2800" dirty="0" smtClean="0"/>
              <a:t> Valley near Dusseldorf, Germany. They are named for this site where the first specimens were discovered in 1856.</a:t>
            </a:r>
          </a:p>
        </p:txBody>
      </p:sp>
    </p:spTree>
    <p:extLst>
      <p:ext uri="{BB962C8B-B14F-4D97-AF65-F5344CB8AC3E}">
        <p14:creationId xmlns:p14="http://schemas.microsoft.com/office/powerpoint/2010/main" val="2429498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914400"/>
            <a:ext cx="2904066" cy="1016000"/>
          </a:xfrm>
        </p:spPr>
        <p:txBody>
          <a:bodyPr>
            <a:normAutofit/>
          </a:bodyPr>
          <a:lstStyle/>
          <a:p>
            <a:r>
              <a:rPr lang="en-US" u="sng" dirty="0" smtClean="0">
                <a:solidFill>
                  <a:schemeClr val="tx1"/>
                </a:solidFill>
              </a:rPr>
              <a:t>Homo habilis</a:t>
            </a:r>
            <a:endParaRPr lang="en-US" u="sng" dirty="0">
              <a:solidFill>
                <a:schemeClr val="tx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62682" y="2097098"/>
            <a:ext cx="3107355" cy="359093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850" y="2114560"/>
            <a:ext cx="3543700" cy="3692536"/>
          </a:xfrm>
          <a:prstGeom prst="rect">
            <a:avLst/>
          </a:prstGeom>
        </p:spPr>
      </p:pic>
      <p:sp>
        <p:nvSpPr>
          <p:cNvPr id="6" name="TextBox 5"/>
          <p:cNvSpPr txBox="1"/>
          <p:nvPr/>
        </p:nvSpPr>
        <p:spPr>
          <a:xfrm>
            <a:off x="5076618" y="637400"/>
            <a:ext cx="2717800" cy="1200329"/>
          </a:xfrm>
          <a:prstGeom prst="rect">
            <a:avLst/>
          </a:prstGeom>
          <a:noFill/>
        </p:spPr>
        <p:txBody>
          <a:bodyPr wrap="square" rtlCol="0">
            <a:spAutoFit/>
          </a:bodyPr>
          <a:lstStyle/>
          <a:p>
            <a:r>
              <a:rPr lang="en-US" sz="3600" u="sng" dirty="0" smtClean="0"/>
              <a:t>Homo Erectus</a:t>
            </a:r>
            <a:endParaRPr lang="en-US" sz="3600" u="sng" dirty="0"/>
          </a:p>
        </p:txBody>
      </p:sp>
      <p:sp>
        <p:nvSpPr>
          <p:cNvPr id="7" name="TextBox 6"/>
          <p:cNvSpPr txBox="1"/>
          <p:nvPr/>
        </p:nvSpPr>
        <p:spPr>
          <a:xfrm>
            <a:off x="8928100" y="914400"/>
            <a:ext cx="2794000" cy="646331"/>
          </a:xfrm>
          <a:prstGeom prst="rect">
            <a:avLst/>
          </a:prstGeom>
          <a:noFill/>
        </p:spPr>
        <p:txBody>
          <a:bodyPr wrap="square" rtlCol="0">
            <a:spAutoFit/>
          </a:bodyPr>
          <a:lstStyle/>
          <a:p>
            <a:r>
              <a:rPr lang="en-US" sz="3600" u="sng" dirty="0" smtClean="0"/>
              <a:t>Neanderthal</a:t>
            </a:r>
            <a:endParaRPr lang="en-US" sz="3600" u="sng"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3066" y="1930400"/>
            <a:ext cx="3050192" cy="3876696"/>
          </a:xfrm>
          <a:prstGeom prst="rect">
            <a:avLst/>
          </a:prstGeom>
        </p:spPr>
      </p:pic>
    </p:spTree>
    <p:extLst>
      <p:ext uri="{BB962C8B-B14F-4D97-AF65-F5344CB8AC3E}">
        <p14:creationId xmlns:p14="http://schemas.microsoft.com/office/powerpoint/2010/main" val="2821604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9502" y="113628"/>
            <a:ext cx="8596668" cy="1320800"/>
          </a:xfrm>
        </p:spPr>
        <p:txBody>
          <a:bodyPr>
            <a:normAutofit/>
          </a:bodyPr>
          <a:lstStyle/>
          <a:p>
            <a:r>
              <a:rPr lang="en-US" sz="4800" u="sng" dirty="0" smtClean="0">
                <a:solidFill>
                  <a:schemeClr val="tx1"/>
                </a:solidFill>
              </a:rPr>
              <a:t>What makes a Homo </a:t>
            </a:r>
            <a:r>
              <a:rPr lang="en-US" sz="4800" u="sng" dirty="0" err="1" smtClean="0">
                <a:solidFill>
                  <a:schemeClr val="tx1"/>
                </a:solidFill>
              </a:rPr>
              <a:t>Sapien</a:t>
            </a:r>
            <a:r>
              <a:rPr lang="en-US" sz="4800" u="sng" dirty="0" smtClean="0">
                <a:solidFill>
                  <a:schemeClr val="tx1"/>
                </a:solidFill>
              </a:rPr>
              <a:t>?</a:t>
            </a:r>
            <a:endParaRPr lang="en-US" sz="4800" u="sng" dirty="0">
              <a:solidFill>
                <a:schemeClr val="tx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9623" y="1816894"/>
            <a:ext cx="2608659" cy="1739106"/>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6394" y="4274895"/>
            <a:ext cx="2157901" cy="241458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26314" y="1568450"/>
            <a:ext cx="2441575" cy="244157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55074" y="1566863"/>
            <a:ext cx="3285525" cy="28448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9623" y="4274895"/>
            <a:ext cx="3530600" cy="2286484"/>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41964" y="4982551"/>
            <a:ext cx="3389687" cy="1199786"/>
          </a:xfrm>
          <a:prstGeom prst="rect">
            <a:avLst/>
          </a:prstGeom>
        </p:spPr>
      </p:pic>
    </p:spTree>
    <p:extLst>
      <p:ext uri="{BB962C8B-B14F-4D97-AF65-F5344CB8AC3E}">
        <p14:creationId xmlns:p14="http://schemas.microsoft.com/office/powerpoint/2010/main" val="525562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3534" y="190500"/>
            <a:ext cx="8596668" cy="1320800"/>
          </a:xfrm>
        </p:spPr>
        <p:txBody>
          <a:bodyPr>
            <a:normAutofit/>
          </a:bodyPr>
          <a:lstStyle/>
          <a:p>
            <a:pPr algn="ctr"/>
            <a:r>
              <a:rPr lang="en-US" sz="4400" i="1" u="sng" dirty="0" smtClean="0">
                <a:solidFill>
                  <a:schemeClr val="tx1"/>
                </a:solidFill>
              </a:rPr>
              <a:t>Homo Sapiens</a:t>
            </a:r>
            <a:endParaRPr lang="en-US" sz="4400" i="1" u="sng" dirty="0">
              <a:solidFill>
                <a:schemeClr val="tx1"/>
              </a:solidFill>
            </a:endParaRPr>
          </a:p>
        </p:txBody>
      </p:sp>
      <p:sp>
        <p:nvSpPr>
          <p:cNvPr id="3" name="Content Placeholder 2"/>
          <p:cNvSpPr>
            <a:spLocks noGrp="1"/>
          </p:cNvSpPr>
          <p:nvPr>
            <p:ph idx="1"/>
          </p:nvPr>
        </p:nvSpPr>
        <p:spPr>
          <a:xfrm>
            <a:off x="182034" y="1511300"/>
            <a:ext cx="11895666" cy="4301462"/>
          </a:xfrm>
        </p:spPr>
        <p:txBody>
          <a:bodyPr>
            <a:noAutofit/>
          </a:bodyPr>
          <a:lstStyle/>
          <a:p>
            <a:r>
              <a:rPr lang="en-US" sz="2800" dirty="0" smtClean="0"/>
              <a:t>New science questions whether </a:t>
            </a:r>
            <a:r>
              <a:rPr lang="en-US" sz="2800" i="1" dirty="0" smtClean="0"/>
              <a:t>Homo sapiens </a:t>
            </a:r>
            <a:r>
              <a:rPr lang="en-US" sz="2800" dirty="0" smtClean="0"/>
              <a:t>were the first to use language</a:t>
            </a:r>
          </a:p>
          <a:p>
            <a:r>
              <a:rPr lang="en-US" sz="2800" dirty="0" smtClean="0"/>
              <a:t>Larger brains</a:t>
            </a:r>
          </a:p>
          <a:p>
            <a:r>
              <a:rPr lang="en-US" sz="2800" dirty="0" smtClean="0"/>
              <a:t>Complex motor abilities</a:t>
            </a:r>
          </a:p>
          <a:p>
            <a:r>
              <a:rPr lang="en-US" sz="2800" dirty="0" smtClean="0"/>
              <a:t>Produced symbol systems that enabled them to transmit ideas and inventions</a:t>
            </a:r>
          </a:p>
          <a:p>
            <a:r>
              <a:rPr lang="en-US" sz="2800" dirty="0" smtClean="0"/>
              <a:t>Although nearly fifteen human like species co-existed with </a:t>
            </a:r>
            <a:r>
              <a:rPr lang="en-US" sz="2800" i="1" dirty="0" smtClean="0"/>
              <a:t>Homo sapiens, </a:t>
            </a:r>
            <a:r>
              <a:rPr lang="en-US" sz="2800" dirty="0" smtClean="0"/>
              <a:t>they were the only to survive. Extinction? In breeding? </a:t>
            </a:r>
            <a:endParaRPr lang="en-US" sz="2800" dirty="0"/>
          </a:p>
        </p:txBody>
      </p:sp>
    </p:spTree>
    <p:extLst>
      <p:ext uri="{BB962C8B-B14F-4D97-AF65-F5344CB8AC3E}">
        <p14:creationId xmlns:p14="http://schemas.microsoft.com/office/powerpoint/2010/main" val="1680218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700" y="493911"/>
            <a:ext cx="10706100" cy="5758121"/>
          </a:xfrm>
          <a:prstGeom prst="rect">
            <a:avLst/>
          </a:prstGeom>
        </p:spPr>
      </p:pic>
    </p:spTree>
    <p:extLst>
      <p:ext uri="{BB962C8B-B14F-4D97-AF65-F5344CB8AC3E}">
        <p14:creationId xmlns:p14="http://schemas.microsoft.com/office/powerpoint/2010/main" val="2371442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49394"/>
          <a:stretch/>
        </p:blipFill>
        <p:spPr>
          <a:xfrm>
            <a:off x="5118100" y="4559300"/>
            <a:ext cx="6756400" cy="21209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079500"/>
            <a:ext cx="4326467" cy="56007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8100" y="190500"/>
            <a:ext cx="6756400" cy="4153376"/>
          </a:xfrm>
          <a:prstGeom prst="rect">
            <a:avLst/>
          </a:prstGeom>
        </p:spPr>
      </p:pic>
      <p:sp>
        <p:nvSpPr>
          <p:cNvPr id="5" name="TextBox 4"/>
          <p:cNvSpPr txBox="1"/>
          <p:nvPr/>
        </p:nvSpPr>
        <p:spPr>
          <a:xfrm>
            <a:off x="122766" y="241300"/>
            <a:ext cx="4660901" cy="523220"/>
          </a:xfrm>
          <a:prstGeom prst="rect">
            <a:avLst/>
          </a:prstGeom>
          <a:noFill/>
        </p:spPr>
        <p:txBody>
          <a:bodyPr wrap="square" rtlCol="0">
            <a:spAutoFit/>
          </a:bodyPr>
          <a:lstStyle/>
          <a:p>
            <a:r>
              <a:rPr lang="en-US" sz="2800" b="1" dirty="0" smtClean="0"/>
              <a:t>Gorham’s Cave, Gibraltar</a:t>
            </a:r>
            <a:endParaRPr lang="en-US" sz="2800" b="1" dirty="0"/>
          </a:p>
        </p:txBody>
      </p:sp>
    </p:spTree>
    <p:extLst>
      <p:ext uri="{BB962C8B-B14F-4D97-AF65-F5344CB8AC3E}">
        <p14:creationId xmlns:p14="http://schemas.microsoft.com/office/powerpoint/2010/main" val="2599054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834" y="215900"/>
            <a:ext cx="10143066" cy="698500"/>
          </a:xfrm>
        </p:spPr>
        <p:txBody>
          <a:bodyPr>
            <a:normAutofit fontScale="90000"/>
          </a:bodyPr>
          <a:lstStyle/>
          <a:p>
            <a:pPr algn="ctr"/>
            <a:r>
              <a:rPr lang="en-US" u="sng" dirty="0" smtClean="0">
                <a:solidFill>
                  <a:schemeClr val="tx1"/>
                </a:solidFill>
              </a:rPr>
              <a:t>Studying Art from Any Age</a:t>
            </a:r>
            <a:br>
              <a:rPr lang="en-US" u="sng" dirty="0" smtClean="0">
                <a:solidFill>
                  <a:schemeClr val="tx1"/>
                </a:solidFill>
              </a:rPr>
            </a:br>
            <a:r>
              <a:rPr lang="en-US" sz="3100" dirty="0" smtClean="0">
                <a:solidFill>
                  <a:schemeClr val="tx1"/>
                </a:solidFill>
              </a:rPr>
              <a:t>ART DOCUMENTS THE RISE AND FALL OF CIVILIZATIONS</a:t>
            </a:r>
            <a:endParaRPr lang="en-US" sz="3100" dirty="0">
              <a:solidFill>
                <a:schemeClr val="tx1"/>
              </a:solidFill>
            </a:endParaRPr>
          </a:p>
        </p:txBody>
      </p:sp>
      <p:sp>
        <p:nvSpPr>
          <p:cNvPr id="3" name="Content Placeholder 2"/>
          <p:cNvSpPr>
            <a:spLocks noGrp="1"/>
          </p:cNvSpPr>
          <p:nvPr>
            <p:ph idx="1"/>
          </p:nvPr>
        </p:nvSpPr>
        <p:spPr>
          <a:xfrm>
            <a:off x="177800" y="1409701"/>
            <a:ext cx="11798300" cy="5168900"/>
          </a:xfrm>
        </p:spPr>
        <p:txBody>
          <a:bodyPr>
            <a:normAutofit/>
          </a:bodyPr>
          <a:lstStyle/>
          <a:p>
            <a:r>
              <a:rPr lang="en-US" sz="3000" u="sng" dirty="0" smtClean="0"/>
              <a:t>Iconography</a:t>
            </a:r>
            <a:r>
              <a:rPr lang="en-US" sz="3000" dirty="0" smtClean="0"/>
              <a:t>- </a:t>
            </a:r>
            <a:r>
              <a:rPr lang="en-US" sz="3000" dirty="0"/>
              <a:t>as a branch of art history, studies the identification, description, and the interpretation of the content of images: the subjects depicted, the particular compositions and details used to do so, and other elements that are distinct from artistic </a:t>
            </a:r>
            <a:r>
              <a:rPr lang="en-US" sz="3000" dirty="0" smtClean="0"/>
              <a:t>style.</a:t>
            </a:r>
          </a:p>
          <a:p>
            <a:pPr lvl="1"/>
            <a:r>
              <a:rPr lang="en-US" sz="2600" dirty="0" smtClean="0"/>
              <a:t>It, the medium, the text leads us to </a:t>
            </a:r>
          </a:p>
          <a:p>
            <a:pPr lvl="2"/>
            <a:r>
              <a:rPr lang="en-US" sz="2600" dirty="0" smtClean="0"/>
              <a:t>Context</a:t>
            </a:r>
          </a:p>
          <a:p>
            <a:pPr lvl="2"/>
            <a:r>
              <a:rPr lang="en-US" sz="2600" dirty="0" smtClean="0"/>
              <a:t>Subtext</a:t>
            </a:r>
          </a:p>
          <a:p>
            <a:pPr lvl="2"/>
            <a:r>
              <a:rPr lang="en-US" sz="2600" dirty="0" smtClean="0"/>
              <a:t>These interpretations, often the subject of scholarly study, are the basis for SECONDARY SOURCES (suppositions or conclusions drawn from primary source evidence)</a:t>
            </a:r>
          </a:p>
        </p:txBody>
      </p:sp>
    </p:spTree>
    <p:extLst>
      <p:ext uri="{BB962C8B-B14F-4D97-AF65-F5344CB8AC3E}">
        <p14:creationId xmlns:p14="http://schemas.microsoft.com/office/powerpoint/2010/main" val="619029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9736666" cy="1562100"/>
          </a:xfrm>
        </p:spPr>
        <p:txBody>
          <a:bodyPr>
            <a:normAutofit/>
          </a:bodyPr>
          <a:lstStyle/>
          <a:p>
            <a:pPr algn="ctr"/>
            <a:r>
              <a:rPr lang="en-US" sz="8000" dirty="0" smtClean="0">
                <a:latin typeface="Algerian" panose="04020705040A02060702" pitchFamily="82" charset="0"/>
              </a:rPr>
              <a:t>CAVE ART</a:t>
            </a:r>
            <a:endParaRPr lang="en-US" sz="8000" dirty="0">
              <a:latin typeface="Algerian" panose="04020705040A02060702" pitchFamily="82"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4700" y="1144289"/>
            <a:ext cx="7239000" cy="5429251"/>
          </a:xfrm>
        </p:spPr>
      </p:pic>
    </p:spTree>
    <p:extLst>
      <p:ext uri="{BB962C8B-B14F-4D97-AF65-F5344CB8AC3E}">
        <p14:creationId xmlns:p14="http://schemas.microsoft.com/office/powerpoint/2010/main" val="2228451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200" y="0"/>
            <a:ext cx="4064000" cy="584775"/>
          </a:xfrm>
          <a:prstGeom prst="rect">
            <a:avLst/>
          </a:prstGeom>
          <a:noFill/>
        </p:spPr>
        <p:txBody>
          <a:bodyPr wrap="square" rtlCol="0">
            <a:spAutoFit/>
          </a:bodyPr>
          <a:lstStyle/>
          <a:p>
            <a:r>
              <a:rPr lang="en-US" sz="3200" b="1" u="sng" dirty="0" smtClean="0"/>
              <a:t>Early Cave Art</a:t>
            </a:r>
            <a:r>
              <a:rPr lang="en-US" sz="2400" b="1" u="sng" dirty="0" smtClean="0"/>
              <a:t>:</a:t>
            </a:r>
            <a:endParaRPr lang="en-US" sz="2400" b="1" u="sng" dirty="0"/>
          </a:p>
        </p:txBody>
      </p:sp>
      <p:sp>
        <p:nvSpPr>
          <p:cNvPr id="3" name="TextBox 2"/>
          <p:cNvSpPr txBox="1"/>
          <p:nvPr/>
        </p:nvSpPr>
        <p:spPr>
          <a:xfrm>
            <a:off x="203200" y="990600"/>
            <a:ext cx="11772900" cy="5570756"/>
          </a:xfrm>
          <a:prstGeom prst="rect">
            <a:avLst/>
          </a:prstGeom>
          <a:noFill/>
        </p:spPr>
        <p:txBody>
          <a:bodyPr wrap="square" rtlCol="0">
            <a:spAutoFit/>
          </a:bodyPr>
          <a:lstStyle/>
          <a:p>
            <a:pPr marL="285750" indent="-285750">
              <a:buFont typeface="Wingdings" panose="05000000000000000000" pitchFamily="2" charset="2"/>
              <a:buChar char="v"/>
            </a:pPr>
            <a:r>
              <a:rPr lang="en-US" sz="2000" dirty="0" smtClean="0"/>
              <a:t>The most famous cave art is found in Southern France, in places like Lascaux, the Vezere Valley, and the Volp Caves in the Pyrenees. The majority of these paintings date from about 30,000 years ago, however, a few excavated pieces can be dated back to 41,000 years ago. </a:t>
            </a:r>
          </a:p>
          <a:p>
            <a:pPr marL="285750" indent="-285750">
              <a:buFont typeface="Wingdings" panose="05000000000000000000" pitchFamily="2" charset="2"/>
              <a:buChar char="v"/>
            </a:pPr>
            <a:endParaRPr lang="en-US" sz="2000" dirty="0"/>
          </a:p>
          <a:p>
            <a:pPr marL="285750" indent="-285750">
              <a:buFont typeface="Wingdings" panose="05000000000000000000" pitchFamily="2" charset="2"/>
              <a:buChar char="v"/>
            </a:pPr>
            <a:r>
              <a:rPr lang="en-US" sz="2000" dirty="0" smtClean="0"/>
              <a:t>Skillfully painted using polychrome mineral pigments, the majority of these studied paintings are strongly naturalistic, depicting animals, hunting rituals, and devices for seasonal and lunar change. Some </a:t>
            </a:r>
            <a:r>
              <a:rPr lang="en-US" sz="2000" dirty="0"/>
              <a:t>s</a:t>
            </a:r>
            <a:r>
              <a:rPr lang="en-US" sz="2000" dirty="0" smtClean="0"/>
              <a:t>cholars argue that because of the similarity in some of these paintings, which are found all over the world, that this art may have been some sort of communication device.</a:t>
            </a:r>
          </a:p>
          <a:p>
            <a:pPr marL="285750" indent="-285750">
              <a:buFont typeface="Wingdings" panose="05000000000000000000" pitchFamily="2" charset="2"/>
              <a:buChar char="v"/>
            </a:pPr>
            <a:endParaRPr lang="en-US" sz="2000" dirty="0"/>
          </a:p>
          <a:p>
            <a:pPr marL="285750" indent="-285750">
              <a:buFont typeface="Wingdings" panose="05000000000000000000" pitchFamily="2" charset="2"/>
              <a:buChar char="v"/>
            </a:pPr>
            <a:r>
              <a:rPr lang="en-US" sz="2000" dirty="0" smtClean="0"/>
              <a:t>These caves were not dwelling places, they were unfit for habitation. This art was painted there because it was considered “other-worldly,” a sacred space. Arriving at these scenes was a perilous journey, not for the faint of heart.</a:t>
            </a:r>
          </a:p>
          <a:p>
            <a:pPr marL="285750" indent="-285750">
              <a:buFont typeface="Wingdings" panose="05000000000000000000" pitchFamily="2" charset="2"/>
              <a:buChar char="v"/>
            </a:pPr>
            <a:endParaRPr lang="en-US" sz="2000" dirty="0"/>
          </a:p>
          <a:p>
            <a:pPr marL="285750" indent="-285750">
              <a:buFont typeface="Wingdings" panose="05000000000000000000" pitchFamily="2" charset="2"/>
              <a:buChar char="v"/>
            </a:pPr>
            <a:r>
              <a:rPr lang="en-US" sz="3200" dirty="0" smtClean="0"/>
              <a:t>This is the first example of LEGACY in the art of a civilization; a group of people needing to leave their mark for future generations.</a:t>
            </a:r>
            <a:endParaRPr lang="en-US" sz="3200" dirty="0"/>
          </a:p>
        </p:txBody>
      </p:sp>
    </p:spTree>
    <p:extLst>
      <p:ext uri="{BB962C8B-B14F-4D97-AF65-F5344CB8AC3E}">
        <p14:creationId xmlns:p14="http://schemas.microsoft.com/office/powerpoint/2010/main" val="2365422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8500" y="253152"/>
            <a:ext cx="4876800" cy="298534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9100" y="3352800"/>
            <a:ext cx="5156200" cy="33528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950" y="2616200"/>
            <a:ext cx="6153150" cy="4089400"/>
          </a:xfrm>
          <a:prstGeom prst="rect">
            <a:avLst/>
          </a:prstGeom>
        </p:spPr>
      </p:pic>
      <p:sp>
        <p:nvSpPr>
          <p:cNvPr id="5" name="TextBox 4"/>
          <p:cNvSpPr txBox="1"/>
          <p:nvPr/>
        </p:nvSpPr>
        <p:spPr>
          <a:xfrm>
            <a:off x="139700" y="114300"/>
            <a:ext cx="3556000" cy="400110"/>
          </a:xfrm>
          <a:prstGeom prst="rect">
            <a:avLst/>
          </a:prstGeom>
          <a:noFill/>
        </p:spPr>
        <p:txBody>
          <a:bodyPr wrap="square" rtlCol="0">
            <a:spAutoFit/>
          </a:bodyPr>
          <a:lstStyle/>
          <a:p>
            <a:r>
              <a:rPr lang="en-US" sz="2000" b="1" u="sng" dirty="0" smtClean="0"/>
              <a:t>Les Trois Freres, France</a:t>
            </a:r>
            <a:endParaRPr lang="en-US" sz="2000" b="1" u="sng" dirty="0"/>
          </a:p>
        </p:txBody>
      </p:sp>
      <p:sp>
        <p:nvSpPr>
          <p:cNvPr id="6" name="TextBox 5"/>
          <p:cNvSpPr txBox="1"/>
          <p:nvPr/>
        </p:nvSpPr>
        <p:spPr>
          <a:xfrm>
            <a:off x="139700" y="664161"/>
            <a:ext cx="6756400"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 earliest known surviving cave art, show paths marked by random patterns of black and red dots.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Scholars have been debating whether these dots are recordings of spirits or visions, symbols for the male and female, or a possible form of communication or code.</a:t>
            </a:r>
            <a:endParaRPr lang="en-US" dirty="0"/>
          </a:p>
        </p:txBody>
      </p:sp>
    </p:spTree>
    <p:extLst>
      <p:ext uri="{BB962C8B-B14F-4D97-AF65-F5344CB8AC3E}">
        <p14:creationId xmlns:p14="http://schemas.microsoft.com/office/powerpoint/2010/main" val="266495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00" y="159123"/>
            <a:ext cx="5435599" cy="3105809"/>
          </a:xfrm>
          <a:prstGeom prst="rect">
            <a:avLst/>
          </a:prstGeom>
        </p:spPr>
      </p:pic>
      <p:sp>
        <p:nvSpPr>
          <p:cNvPr id="3" name="TextBox 2"/>
          <p:cNvSpPr txBox="1"/>
          <p:nvPr/>
        </p:nvSpPr>
        <p:spPr>
          <a:xfrm>
            <a:off x="901700" y="2095500"/>
            <a:ext cx="965200" cy="369332"/>
          </a:xfrm>
          <a:prstGeom prst="rect">
            <a:avLst/>
          </a:prstGeom>
          <a:noFill/>
        </p:spPr>
        <p:txBody>
          <a:bodyPr wrap="square" rtlCol="0">
            <a:spAutoFit/>
          </a:bodyPr>
          <a:lstStyle/>
          <a:p>
            <a:r>
              <a:rPr lang="en-US" b="1" dirty="0" smtClean="0"/>
              <a:t>PERU</a:t>
            </a:r>
            <a:endParaRPr lang="en-US"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6150" y="159123"/>
            <a:ext cx="5969000" cy="3105809"/>
          </a:xfrm>
          <a:prstGeom prst="rect">
            <a:avLst/>
          </a:prstGeom>
        </p:spPr>
      </p:pic>
      <p:sp>
        <p:nvSpPr>
          <p:cNvPr id="5" name="TextBox 4"/>
          <p:cNvSpPr txBox="1"/>
          <p:nvPr/>
        </p:nvSpPr>
        <p:spPr>
          <a:xfrm>
            <a:off x="6350000" y="2730500"/>
            <a:ext cx="1104899" cy="369332"/>
          </a:xfrm>
          <a:prstGeom prst="rect">
            <a:avLst/>
          </a:prstGeom>
          <a:noFill/>
        </p:spPr>
        <p:txBody>
          <a:bodyPr wrap="square" rtlCol="0">
            <a:spAutoFit/>
          </a:bodyPr>
          <a:lstStyle/>
          <a:p>
            <a:r>
              <a:rPr lang="en-US" b="1" dirty="0" smtClean="0"/>
              <a:t>BORNEO</a:t>
            </a:r>
            <a:endParaRPr lang="en-US" b="1" dirty="0"/>
          </a:p>
        </p:txBody>
      </p:sp>
      <p:sp>
        <p:nvSpPr>
          <p:cNvPr id="6" name="TextBox 5"/>
          <p:cNvSpPr txBox="1"/>
          <p:nvPr/>
        </p:nvSpPr>
        <p:spPr>
          <a:xfrm>
            <a:off x="0" y="3770148"/>
            <a:ext cx="11772900" cy="286232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These handprints, dipped in pigment then applied to the wall, or negatively applied by spraying paint around the hand, are found all over the world, in places like Europe, Asia, Australia, Borneo, Peru, Mexico, the Sahara, and Argentina. The red ochre paint used was considered a bridge between the material and spiritual worlds.</a:t>
            </a:r>
          </a:p>
          <a:p>
            <a:pPr marL="285750" indent="-285750">
              <a:buFont typeface="Arial" panose="020B0604020202020204" pitchFamily="34" charset="0"/>
              <a:buChar char="•"/>
            </a:pPr>
            <a:r>
              <a:rPr lang="en-US" dirty="0" smtClean="0"/>
              <a:t>The handprints were never left in easy to reach places, instead archeologists have found them on ceilings, between stalactites, and in tight crevasses. Mostly comprised of small hands, this is intriguing because early man rituals were thought to be primarily male dominated.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Scholars believe these handprints were possibly primitive sign language, or some form of communication, due to the discovery of the handprints, and the same method, utilized in so many places all over the world.</a:t>
            </a:r>
            <a:endParaRPr lang="en-US" dirty="0"/>
          </a:p>
        </p:txBody>
      </p:sp>
    </p:spTree>
    <p:extLst>
      <p:ext uri="{BB962C8B-B14F-4D97-AF65-F5344CB8AC3E}">
        <p14:creationId xmlns:p14="http://schemas.microsoft.com/office/powerpoint/2010/main" val="597786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199" y="3492500"/>
            <a:ext cx="5270501" cy="3198495"/>
          </a:xfrm>
          <a:prstGeom prst="rect">
            <a:avLst/>
          </a:prstGeom>
        </p:spPr>
      </p:pic>
      <p:sp>
        <p:nvSpPr>
          <p:cNvPr id="3" name="TextBox 2"/>
          <p:cNvSpPr txBox="1"/>
          <p:nvPr/>
        </p:nvSpPr>
        <p:spPr>
          <a:xfrm>
            <a:off x="330200" y="3619500"/>
            <a:ext cx="1409700" cy="369332"/>
          </a:xfrm>
          <a:prstGeom prst="rect">
            <a:avLst/>
          </a:prstGeom>
          <a:noFill/>
        </p:spPr>
        <p:txBody>
          <a:bodyPr wrap="square" rtlCol="0">
            <a:spAutoFit/>
          </a:bodyPr>
          <a:lstStyle/>
          <a:p>
            <a:r>
              <a:rPr lang="en-US" b="1" dirty="0" smtClean="0"/>
              <a:t>ARGENTINA</a:t>
            </a:r>
            <a:endParaRPr lang="en-US"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0100" y="3492500"/>
            <a:ext cx="6103181" cy="3198495"/>
          </a:xfrm>
          <a:prstGeom prst="rect">
            <a:avLst/>
          </a:prstGeom>
        </p:spPr>
      </p:pic>
      <p:sp>
        <p:nvSpPr>
          <p:cNvPr id="5" name="TextBox 4"/>
          <p:cNvSpPr txBox="1"/>
          <p:nvPr/>
        </p:nvSpPr>
        <p:spPr>
          <a:xfrm>
            <a:off x="6042079" y="3619500"/>
            <a:ext cx="1206500" cy="369332"/>
          </a:xfrm>
          <a:prstGeom prst="rect">
            <a:avLst/>
          </a:prstGeom>
          <a:noFill/>
        </p:spPr>
        <p:txBody>
          <a:bodyPr wrap="square" rtlCol="0">
            <a:spAutoFit/>
          </a:bodyPr>
          <a:lstStyle/>
          <a:p>
            <a:r>
              <a:rPr lang="en-US" b="1" dirty="0" smtClean="0"/>
              <a:t>ASIA</a:t>
            </a:r>
            <a:endParaRPr lang="en-US" b="1"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886" y="145851"/>
            <a:ext cx="5276814" cy="3204507"/>
          </a:xfrm>
          <a:prstGeom prst="rect">
            <a:avLst/>
          </a:prstGeom>
        </p:spPr>
      </p:pic>
      <p:sp>
        <p:nvSpPr>
          <p:cNvPr id="7" name="TextBox 6"/>
          <p:cNvSpPr txBox="1"/>
          <p:nvPr/>
        </p:nvSpPr>
        <p:spPr>
          <a:xfrm>
            <a:off x="241300" y="2875002"/>
            <a:ext cx="1498600" cy="369332"/>
          </a:xfrm>
          <a:prstGeom prst="rect">
            <a:avLst/>
          </a:prstGeom>
          <a:noFill/>
        </p:spPr>
        <p:txBody>
          <a:bodyPr wrap="square" rtlCol="0">
            <a:spAutoFit/>
          </a:bodyPr>
          <a:lstStyle/>
          <a:p>
            <a:r>
              <a:rPr lang="en-US" b="1" dirty="0" smtClean="0"/>
              <a:t>AUSTRALIA</a:t>
            </a:r>
            <a:endParaRPr lang="en-US" b="1" dirty="0"/>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80099" y="162025"/>
            <a:ext cx="6103181" cy="3204507"/>
          </a:xfrm>
          <a:prstGeom prst="rect">
            <a:avLst/>
          </a:prstGeom>
        </p:spPr>
      </p:pic>
      <p:sp>
        <p:nvSpPr>
          <p:cNvPr id="10" name="TextBox 9"/>
          <p:cNvSpPr txBox="1"/>
          <p:nvPr/>
        </p:nvSpPr>
        <p:spPr>
          <a:xfrm>
            <a:off x="6042079" y="2871232"/>
            <a:ext cx="1108020" cy="369332"/>
          </a:xfrm>
          <a:prstGeom prst="rect">
            <a:avLst/>
          </a:prstGeom>
          <a:noFill/>
        </p:spPr>
        <p:txBody>
          <a:bodyPr wrap="square" rtlCol="0">
            <a:spAutoFit/>
          </a:bodyPr>
          <a:lstStyle/>
          <a:p>
            <a:r>
              <a:rPr lang="en-US" b="1" dirty="0" smtClean="0"/>
              <a:t>MEXICO</a:t>
            </a:r>
            <a:endParaRPr lang="en-US" b="1" dirty="0"/>
          </a:p>
        </p:txBody>
      </p:sp>
    </p:spTree>
    <p:extLst>
      <p:ext uri="{BB962C8B-B14F-4D97-AF65-F5344CB8AC3E}">
        <p14:creationId xmlns:p14="http://schemas.microsoft.com/office/powerpoint/2010/main" val="3652122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992" y="165607"/>
            <a:ext cx="3785616" cy="490118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911350" y="-1453642"/>
            <a:ext cx="3848100" cy="7086600"/>
          </a:xfrm>
          <a:prstGeom prst="rect">
            <a:avLst/>
          </a:prstGeom>
        </p:spPr>
      </p:pic>
      <p:sp>
        <p:nvSpPr>
          <p:cNvPr id="4" name="TextBox 3"/>
          <p:cNvSpPr txBox="1"/>
          <p:nvPr/>
        </p:nvSpPr>
        <p:spPr>
          <a:xfrm>
            <a:off x="177800" y="4140200"/>
            <a:ext cx="9652000" cy="258532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In Les Trios Freres in France, “The Sorcerer” or “Lord of Beasts” stands 25 feet tall and high above eye level. He is a man-beast, first thought to be a man in an animal costume.</a:t>
            </a:r>
          </a:p>
          <a:p>
            <a:pPr marL="285750" indent="-285750">
              <a:buFont typeface="Arial" panose="020B0604020202020204" pitchFamily="34" charset="0"/>
              <a:buChar char="•"/>
            </a:pPr>
            <a:r>
              <a:rPr lang="en-US" dirty="0" smtClean="0"/>
              <a:t> </a:t>
            </a:r>
          </a:p>
          <a:p>
            <a:pPr marL="285750" indent="-285750">
              <a:buFont typeface="Arial" panose="020B0604020202020204" pitchFamily="34" charset="0"/>
              <a:buChar char="•"/>
            </a:pPr>
            <a:r>
              <a:rPr lang="en-US" dirty="0" smtClean="0"/>
              <a:t>The Lord of Beasts is an ancient deity, the master of animals, and the ruler and guardian of the forests. He is prayed to for guidance for the hunter, is placated by sacrifices, and collects the souls of all animals after they are killed.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Some version of this deity exists all over the ancient world, and some scholars believe that this painting is the earliest image of God ever found.</a:t>
            </a:r>
            <a:endParaRPr lang="en-US" dirty="0"/>
          </a:p>
        </p:txBody>
      </p:sp>
    </p:spTree>
    <p:extLst>
      <p:ext uri="{BB962C8B-B14F-4D97-AF65-F5344CB8AC3E}">
        <p14:creationId xmlns:p14="http://schemas.microsoft.com/office/powerpoint/2010/main" val="493600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764" y="241300"/>
            <a:ext cx="8596668" cy="1320800"/>
          </a:xfrm>
        </p:spPr>
        <p:txBody>
          <a:bodyPr/>
          <a:lstStyle/>
          <a:p>
            <a:r>
              <a:rPr lang="en-US" u="sng" dirty="0" smtClean="0">
                <a:solidFill>
                  <a:schemeClr val="tx1"/>
                </a:solidFill>
              </a:rPr>
              <a:t>Lascaux Cave Art</a:t>
            </a:r>
            <a:br>
              <a:rPr lang="en-US" u="sng" dirty="0" smtClean="0">
                <a:solidFill>
                  <a:schemeClr val="tx1"/>
                </a:solidFill>
              </a:rPr>
            </a:br>
            <a:r>
              <a:rPr lang="en-US" u="sng" dirty="0" smtClean="0">
                <a:solidFill>
                  <a:schemeClr val="tx1"/>
                </a:solidFill>
              </a:rPr>
              <a:t>Southern France</a:t>
            </a:r>
            <a:endParaRPr lang="en-US" u="sng" dirty="0">
              <a:solidFill>
                <a:schemeClr val="tx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765" y="1701800"/>
            <a:ext cx="6979972" cy="469370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5901" y="152400"/>
            <a:ext cx="5334000" cy="40005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5300" y="3454929"/>
            <a:ext cx="3314699" cy="2940579"/>
          </a:xfrm>
          <a:prstGeom prst="rect">
            <a:avLst/>
          </a:prstGeom>
        </p:spPr>
      </p:pic>
    </p:spTree>
    <p:extLst>
      <p:ext uri="{BB962C8B-B14F-4D97-AF65-F5344CB8AC3E}">
        <p14:creationId xmlns:p14="http://schemas.microsoft.com/office/powerpoint/2010/main" val="3068257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400" y="456059"/>
            <a:ext cx="10824328" cy="6097141"/>
          </a:xfrm>
          <a:prstGeom prst="rect">
            <a:avLst/>
          </a:prstGeom>
        </p:spPr>
      </p:pic>
    </p:spTree>
    <p:extLst>
      <p:ext uri="{BB962C8B-B14F-4D97-AF65-F5344CB8AC3E}">
        <p14:creationId xmlns:p14="http://schemas.microsoft.com/office/powerpoint/2010/main" val="1787463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6516" y="342899"/>
            <a:ext cx="3537204" cy="62865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300" y="3327401"/>
            <a:ext cx="7391400" cy="3301998"/>
          </a:xfrm>
          <a:prstGeom prst="rect">
            <a:avLst/>
          </a:prstGeom>
        </p:spPr>
      </p:pic>
      <p:sp>
        <p:nvSpPr>
          <p:cNvPr id="4" name="TextBox 3"/>
          <p:cNvSpPr txBox="1"/>
          <p:nvPr/>
        </p:nvSpPr>
        <p:spPr>
          <a:xfrm>
            <a:off x="114300" y="112067"/>
            <a:ext cx="4483100" cy="461665"/>
          </a:xfrm>
          <a:prstGeom prst="rect">
            <a:avLst/>
          </a:prstGeom>
          <a:noFill/>
        </p:spPr>
        <p:txBody>
          <a:bodyPr wrap="square" rtlCol="0">
            <a:spAutoFit/>
          </a:bodyPr>
          <a:lstStyle/>
          <a:p>
            <a:r>
              <a:rPr lang="en-US" sz="2400" b="1" u="sng" dirty="0" smtClean="0"/>
              <a:t>The “Lion-Man” Sculpture:</a:t>
            </a:r>
            <a:endParaRPr lang="en-US" sz="2400" b="1" u="sng" dirty="0"/>
          </a:p>
        </p:txBody>
      </p:sp>
      <p:sp>
        <p:nvSpPr>
          <p:cNvPr id="5" name="TextBox 4"/>
          <p:cNvSpPr txBox="1"/>
          <p:nvPr/>
        </p:nvSpPr>
        <p:spPr>
          <a:xfrm>
            <a:off x="228600" y="573732"/>
            <a:ext cx="8051800" cy="258532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Discovered in a cave in Southern Germany in 1939, and carved out of ivory, this piece is the oldest known zoomorphic sculpture in the world and the first example of figurative art known to man.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Carbon dating place the age of this piece at 35,000-40,000 years ago, and it was rebuilt from over 200 fragments.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“Lion-Man” was carved over 100’s of hours giving archeologists proof that specialized artisans existed in early civilizations. Why?</a:t>
            </a:r>
            <a:endParaRPr lang="en-US" dirty="0"/>
          </a:p>
        </p:txBody>
      </p:sp>
    </p:spTree>
    <p:extLst>
      <p:ext uri="{BB962C8B-B14F-4D97-AF65-F5344CB8AC3E}">
        <p14:creationId xmlns:p14="http://schemas.microsoft.com/office/powerpoint/2010/main" val="1849322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7260" y="220147"/>
            <a:ext cx="8596668" cy="1320800"/>
          </a:xfrm>
        </p:spPr>
        <p:txBody>
          <a:bodyPr/>
          <a:lstStyle/>
          <a:p>
            <a:pPr algn="ctr"/>
            <a:r>
              <a:rPr lang="en-US" u="sng" dirty="0" smtClean="0">
                <a:solidFill>
                  <a:schemeClr val="tx1"/>
                </a:solidFill>
              </a:rPr>
              <a:t>Representation of Woman in Pre-History Art</a:t>
            </a:r>
            <a:endParaRPr lang="en-US" u="sng" dirty="0">
              <a:solidFill>
                <a:schemeClr val="tx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345050"/>
            <a:ext cx="3632200" cy="4801750"/>
          </a:xfrm>
          <a:prstGeom prst="rect">
            <a:avLst/>
          </a:prstGeom>
        </p:spPr>
      </p:pic>
      <p:sp>
        <p:nvSpPr>
          <p:cNvPr id="4" name="TextBox 3"/>
          <p:cNvSpPr txBox="1"/>
          <p:nvPr/>
        </p:nvSpPr>
        <p:spPr>
          <a:xfrm>
            <a:off x="1194098" y="6273800"/>
            <a:ext cx="2199256" cy="369332"/>
          </a:xfrm>
          <a:prstGeom prst="rect">
            <a:avLst/>
          </a:prstGeom>
          <a:noFill/>
        </p:spPr>
        <p:txBody>
          <a:bodyPr wrap="none" rtlCol="0">
            <a:spAutoFit/>
          </a:bodyPr>
          <a:lstStyle/>
          <a:p>
            <a:r>
              <a:rPr lang="en-US" dirty="0" smtClean="0"/>
              <a:t>Venus of </a:t>
            </a:r>
            <a:r>
              <a:rPr lang="en-US" dirty="0" err="1" smtClean="0"/>
              <a:t>Willendorf</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3960" y="3454400"/>
            <a:ext cx="1413617" cy="91191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0008" y="1714500"/>
            <a:ext cx="2091679" cy="32512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58496" y="1246768"/>
            <a:ext cx="3973661" cy="4900032"/>
          </a:xfrm>
          <a:prstGeom prst="rect">
            <a:avLst/>
          </a:prstGeom>
        </p:spPr>
      </p:pic>
      <p:sp>
        <p:nvSpPr>
          <p:cNvPr id="8" name="TextBox 7"/>
          <p:cNvSpPr txBox="1"/>
          <p:nvPr/>
        </p:nvSpPr>
        <p:spPr>
          <a:xfrm>
            <a:off x="7835900" y="6273800"/>
            <a:ext cx="3496257" cy="369332"/>
          </a:xfrm>
          <a:prstGeom prst="rect">
            <a:avLst/>
          </a:prstGeom>
          <a:noFill/>
        </p:spPr>
        <p:txBody>
          <a:bodyPr wrap="square" rtlCol="0">
            <a:spAutoFit/>
          </a:bodyPr>
          <a:lstStyle/>
          <a:p>
            <a:pPr algn="ctr"/>
            <a:r>
              <a:rPr lang="en-US" dirty="0" smtClean="0"/>
              <a:t>The </a:t>
            </a:r>
            <a:r>
              <a:rPr lang="en-US" dirty="0" err="1" smtClean="0"/>
              <a:t>Kostionki</a:t>
            </a:r>
            <a:r>
              <a:rPr lang="en-US" dirty="0" smtClean="0"/>
              <a:t> Venus</a:t>
            </a:r>
            <a:endParaRPr lang="en-US" dirty="0"/>
          </a:p>
        </p:txBody>
      </p:sp>
      <p:sp>
        <p:nvSpPr>
          <p:cNvPr id="9" name="TextBox 8"/>
          <p:cNvSpPr txBox="1"/>
          <p:nvPr/>
        </p:nvSpPr>
        <p:spPr>
          <a:xfrm>
            <a:off x="4640008" y="5448300"/>
            <a:ext cx="2091679" cy="369332"/>
          </a:xfrm>
          <a:prstGeom prst="rect">
            <a:avLst/>
          </a:prstGeom>
          <a:noFill/>
        </p:spPr>
        <p:txBody>
          <a:bodyPr wrap="square" rtlCol="0">
            <a:spAutoFit/>
          </a:bodyPr>
          <a:lstStyle/>
          <a:p>
            <a:pPr algn="ctr"/>
            <a:r>
              <a:rPr lang="en-US" dirty="0" err="1" smtClean="0"/>
              <a:t>Lespugue</a:t>
            </a:r>
            <a:r>
              <a:rPr lang="en-US" dirty="0" smtClean="0"/>
              <a:t> Venus</a:t>
            </a:r>
            <a:endParaRPr lang="en-US" dirty="0"/>
          </a:p>
        </p:txBody>
      </p:sp>
    </p:spTree>
    <p:extLst>
      <p:ext uri="{BB962C8B-B14F-4D97-AF65-F5344CB8AC3E}">
        <p14:creationId xmlns:p14="http://schemas.microsoft.com/office/powerpoint/2010/main" val="1415820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634" y="203200"/>
            <a:ext cx="8596668" cy="1320800"/>
          </a:xfrm>
        </p:spPr>
        <p:txBody>
          <a:bodyPr/>
          <a:lstStyle/>
          <a:p>
            <a:pPr algn="ctr"/>
            <a:r>
              <a:rPr lang="en-US" u="sng" dirty="0" smtClean="0">
                <a:solidFill>
                  <a:schemeClr val="tx1"/>
                </a:solidFill>
              </a:rPr>
              <a:t>Mother Earth </a:t>
            </a:r>
            <a:br>
              <a:rPr lang="en-US" u="sng" dirty="0" smtClean="0">
                <a:solidFill>
                  <a:schemeClr val="tx1"/>
                </a:solidFill>
              </a:rPr>
            </a:br>
            <a:r>
              <a:rPr lang="en-US" u="sng" dirty="0" smtClean="0">
                <a:solidFill>
                  <a:schemeClr val="tx1"/>
                </a:solidFill>
              </a:rPr>
              <a:t>the original “Earth Mamas”</a:t>
            </a:r>
            <a:endParaRPr lang="en-US" u="sng" dirty="0">
              <a:solidFill>
                <a:schemeClr val="tx1"/>
              </a:solidFill>
            </a:endParaRPr>
          </a:p>
        </p:txBody>
      </p:sp>
      <p:sp>
        <p:nvSpPr>
          <p:cNvPr id="3" name="Content Placeholder 2"/>
          <p:cNvSpPr>
            <a:spLocks noGrp="1"/>
          </p:cNvSpPr>
          <p:nvPr>
            <p:ph idx="1"/>
          </p:nvPr>
        </p:nvSpPr>
        <p:spPr>
          <a:xfrm>
            <a:off x="537634" y="1828800"/>
            <a:ext cx="10003366" cy="4517362"/>
          </a:xfrm>
        </p:spPr>
        <p:txBody>
          <a:bodyPr>
            <a:normAutofit/>
          </a:bodyPr>
          <a:lstStyle/>
          <a:p>
            <a:r>
              <a:rPr lang="en-US" sz="2400" dirty="0" smtClean="0"/>
              <a:t>Women secured food and acted as healers and nurturers</a:t>
            </a:r>
          </a:p>
          <a:p>
            <a:r>
              <a:rPr lang="en-US" sz="2400" dirty="0" smtClean="0"/>
              <a:t>Assured the continuity of the tribe, where female role was very important</a:t>
            </a:r>
          </a:p>
          <a:p>
            <a:r>
              <a:rPr lang="en-US" sz="2400" dirty="0" smtClean="0"/>
              <a:t>Mysterious powers of procreation, female cycles connected to moon’s cycles </a:t>
            </a:r>
          </a:p>
          <a:p>
            <a:r>
              <a:rPr lang="en-US" sz="2400" dirty="0" smtClean="0"/>
              <a:t>Represents the origin of Realistic art, most famously credited to The Greeks.</a:t>
            </a:r>
          </a:p>
          <a:p>
            <a:r>
              <a:rPr lang="en-US" sz="2400" dirty="0" smtClean="0"/>
              <a:t>More than a hundred of these statuettes have been found at sites ranging from France to Russia, most represented as naked, well-rounded women with no distinguishable facial features. </a:t>
            </a:r>
          </a:p>
          <a:p>
            <a:endParaRPr lang="en-US" dirty="0"/>
          </a:p>
        </p:txBody>
      </p:sp>
    </p:spTree>
    <p:extLst>
      <p:ext uri="{BB962C8B-B14F-4D97-AF65-F5344CB8AC3E}">
        <p14:creationId xmlns:p14="http://schemas.microsoft.com/office/powerpoint/2010/main" val="3365197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utlook.com - reneeliskey@hotmail.com - Internet Explorer">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0156" t="12210" r="7484" b="5232"/>
          <a:stretch/>
        </p:blipFill>
        <p:spPr>
          <a:xfrm rot="5400000">
            <a:off x="4490357" y="-816426"/>
            <a:ext cx="6106881" cy="8850085"/>
          </a:xfrm>
          <a:prstGeom prst="rect">
            <a:avLst/>
          </a:prstGeom>
        </p:spPr>
      </p:pic>
      <p:sp>
        <p:nvSpPr>
          <p:cNvPr id="3" name="TextBox 2"/>
          <p:cNvSpPr txBox="1"/>
          <p:nvPr/>
        </p:nvSpPr>
        <p:spPr>
          <a:xfrm>
            <a:off x="215900" y="330200"/>
            <a:ext cx="2902855" cy="6186309"/>
          </a:xfrm>
          <a:prstGeom prst="rect">
            <a:avLst/>
          </a:prstGeom>
          <a:noFill/>
        </p:spPr>
        <p:txBody>
          <a:bodyPr wrap="square" rtlCol="0">
            <a:spAutoFit/>
          </a:bodyPr>
          <a:lstStyle/>
          <a:p>
            <a:pPr algn="ctr"/>
            <a:r>
              <a:rPr lang="en-US" sz="3600" b="1" u="sng" dirty="0" smtClean="0"/>
              <a:t>Venus of </a:t>
            </a:r>
            <a:r>
              <a:rPr lang="en-US" sz="3600" b="1" u="sng" dirty="0" err="1" smtClean="0"/>
              <a:t>Willendorf</a:t>
            </a:r>
            <a:endParaRPr lang="en-US" sz="3600" b="1" u="sng" dirty="0" smtClean="0"/>
          </a:p>
          <a:p>
            <a:pPr algn="ctr"/>
            <a:endParaRPr lang="en-US" sz="3600" b="1" u="sng" dirty="0"/>
          </a:p>
          <a:p>
            <a:pPr algn="ctr"/>
            <a:r>
              <a:rPr lang="en-US" sz="3600" b="1" u="sng" dirty="0" smtClean="0"/>
              <a:t>From the Lego art installation “The Art of the Brick”</a:t>
            </a:r>
          </a:p>
          <a:p>
            <a:pPr algn="ctr"/>
            <a:endParaRPr lang="en-US" sz="3600" b="1" u="sng" dirty="0"/>
          </a:p>
          <a:p>
            <a:pPr algn="ctr"/>
            <a:r>
              <a:rPr lang="en-US" sz="3600" b="1" u="sng" dirty="0" smtClean="0"/>
              <a:t>Nathan </a:t>
            </a:r>
            <a:r>
              <a:rPr lang="en-US" sz="3600" b="1" u="sng" dirty="0" err="1" smtClean="0"/>
              <a:t>Sawaya</a:t>
            </a:r>
            <a:endParaRPr lang="en-US" sz="3600" b="1" u="sng" dirty="0"/>
          </a:p>
        </p:txBody>
      </p:sp>
    </p:spTree>
    <p:extLst>
      <p:ext uri="{BB962C8B-B14F-4D97-AF65-F5344CB8AC3E}">
        <p14:creationId xmlns:p14="http://schemas.microsoft.com/office/powerpoint/2010/main" val="910369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532" y="108876"/>
            <a:ext cx="8596668" cy="1320800"/>
          </a:xfrm>
        </p:spPr>
        <p:txBody>
          <a:bodyPr>
            <a:normAutofit fontScale="90000"/>
          </a:bodyPr>
          <a:lstStyle/>
          <a:p>
            <a:pPr algn="ctr"/>
            <a:r>
              <a:rPr lang="en-US" u="sng" dirty="0" smtClean="0">
                <a:solidFill>
                  <a:schemeClr val="tx1"/>
                </a:solidFill>
              </a:rPr>
              <a:t>Neolithic “New Stone” Culture</a:t>
            </a:r>
            <a:br>
              <a:rPr lang="en-US" u="sng" dirty="0" smtClean="0">
                <a:solidFill>
                  <a:schemeClr val="tx1"/>
                </a:solidFill>
              </a:rPr>
            </a:br>
            <a:r>
              <a:rPr lang="en-US" u="sng" dirty="0" smtClean="0">
                <a:solidFill>
                  <a:schemeClr val="tx1"/>
                </a:solidFill>
              </a:rPr>
              <a:t>(ca. 8000-4000 B.C.E.)</a:t>
            </a:r>
            <a:r>
              <a:rPr lang="en-US" dirty="0" smtClean="0"/>
              <a:t/>
            </a:r>
            <a:br>
              <a:rPr lang="en-US" dirty="0" smtClean="0"/>
            </a:br>
            <a:endParaRPr lang="en-US" dirty="0"/>
          </a:p>
        </p:txBody>
      </p:sp>
      <p:sp>
        <p:nvSpPr>
          <p:cNvPr id="3" name="Content Placeholder 2"/>
          <p:cNvSpPr>
            <a:spLocks noGrp="1"/>
          </p:cNvSpPr>
          <p:nvPr>
            <p:ph idx="1"/>
          </p:nvPr>
        </p:nvSpPr>
        <p:spPr>
          <a:xfrm>
            <a:off x="486834" y="1516026"/>
            <a:ext cx="8596668" cy="3880773"/>
          </a:xfrm>
        </p:spPr>
        <p:txBody>
          <a:bodyPr/>
          <a:lstStyle/>
          <a:p>
            <a:r>
              <a:rPr lang="en-US" dirty="0" smtClean="0"/>
              <a:t>Food production (cultivation) begins</a:t>
            </a:r>
          </a:p>
          <a:p>
            <a:r>
              <a:rPr lang="en-US" dirty="0" smtClean="0"/>
              <a:t>Cattle is domesticated, herding begins 10,000 B.C.E</a:t>
            </a:r>
          </a:p>
          <a:p>
            <a:r>
              <a:rPr lang="en-US" dirty="0" smtClean="0"/>
              <a:t>Clay tokens are used in Mesopotamia to tally goods 8000 B.C.E.</a:t>
            </a:r>
          </a:p>
          <a:p>
            <a:r>
              <a:rPr lang="en-US" dirty="0" smtClean="0"/>
              <a:t>Cloth is woven 7000 B.C.E.</a:t>
            </a:r>
          </a:p>
          <a:p>
            <a:r>
              <a:rPr lang="en-US" dirty="0" smtClean="0"/>
              <a:t>Crop irrigation is first employed 5000 B.C.E.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640" y="4173347"/>
            <a:ext cx="2337898" cy="216255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6200" y="195227"/>
            <a:ext cx="2837647" cy="344967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3557" y="3905325"/>
            <a:ext cx="2694235" cy="2430578"/>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5293" y="4055872"/>
            <a:ext cx="3234509" cy="2264156"/>
          </a:xfrm>
          <a:prstGeom prst="rect">
            <a:avLst/>
          </a:prstGeom>
        </p:spPr>
      </p:pic>
    </p:spTree>
    <p:extLst>
      <p:ext uri="{BB962C8B-B14F-4D97-AF65-F5344CB8AC3E}">
        <p14:creationId xmlns:p14="http://schemas.microsoft.com/office/powerpoint/2010/main" val="1984606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336" y="1209548"/>
            <a:ext cx="4681728" cy="456590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1612900"/>
            <a:ext cx="5295900" cy="3530600"/>
          </a:xfrm>
          <a:prstGeom prst="rect">
            <a:avLst/>
          </a:prstGeom>
        </p:spPr>
      </p:pic>
    </p:spTree>
    <p:extLst>
      <p:ext uri="{BB962C8B-B14F-4D97-AF65-F5344CB8AC3E}">
        <p14:creationId xmlns:p14="http://schemas.microsoft.com/office/powerpoint/2010/main" val="1903651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Stonehenge with Heel stone in foreground</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2220686"/>
            <a:ext cx="8572500" cy="4027714"/>
          </a:xfrm>
        </p:spPr>
      </p:pic>
    </p:spTree>
    <p:extLst>
      <p:ext uri="{BB962C8B-B14F-4D97-AF65-F5344CB8AC3E}">
        <p14:creationId xmlns:p14="http://schemas.microsoft.com/office/powerpoint/2010/main" val="964420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834" y="177800"/>
            <a:ext cx="8596668" cy="723900"/>
          </a:xfrm>
        </p:spPr>
        <p:txBody>
          <a:bodyPr/>
          <a:lstStyle/>
          <a:p>
            <a:pPr algn="ctr"/>
            <a:r>
              <a:rPr lang="en-US" b="1" u="sng" dirty="0" smtClean="0">
                <a:solidFill>
                  <a:schemeClr val="tx1"/>
                </a:solidFill>
              </a:rPr>
              <a:t>Neolithic Art and Architecture</a:t>
            </a:r>
            <a:endParaRPr lang="en-US" b="1" u="sng" dirty="0">
              <a:solidFill>
                <a:schemeClr val="tx1"/>
              </a:solidFill>
            </a:endParaRPr>
          </a:p>
        </p:txBody>
      </p:sp>
      <p:sp>
        <p:nvSpPr>
          <p:cNvPr id="3" name="Content Placeholder 2"/>
          <p:cNvSpPr>
            <a:spLocks noGrp="1"/>
          </p:cNvSpPr>
          <p:nvPr>
            <p:ph idx="1"/>
          </p:nvPr>
        </p:nvSpPr>
        <p:spPr>
          <a:xfrm>
            <a:off x="317500" y="1168400"/>
            <a:ext cx="11658600" cy="5469863"/>
          </a:xfrm>
        </p:spPr>
        <p:txBody>
          <a:bodyPr>
            <a:normAutofit lnSpcReduction="10000"/>
          </a:bodyPr>
          <a:lstStyle/>
          <a:p>
            <a:r>
              <a:rPr lang="en-US" sz="2400" dirty="0" smtClean="0"/>
              <a:t>Most famously- </a:t>
            </a:r>
            <a:r>
              <a:rPr lang="en-US" sz="2400" b="1" dirty="0" smtClean="0"/>
              <a:t>STONEHENGE</a:t>
            </a:r>
          </a:p>
          <a:p>
            <a:pPr lvl="1"/>
            <a:r>
              <a:rPr lang="en-US" sz="2400" dirty="0" smtClean="0"/>
              <a:t>Formed over 2000 years- Stonehenge forms one of the most mysterious and impressive ritual spaces of the prehistoric world</a:t>
            </a:r>
          </a:p>
          <a:p>
            <a:pPr lvl="1"/>
            <a:r>
              <a:rPr lang="en-US" sz="2400" b="1" dirty="0" smtClean="0"/>
              <a:t>Megaliths</a:t>
            </a:r>
            <a:r>
              <a:rPr lang="en-US" sz="2400" dirty="0" smtClean="0"/>
              <a:t>- “Great Stones” to mark a grave or ritualistic space, for Stonehenge, some were 25 to 50 tons!</a:t>
            </a:r>
          </a:p>
          <a:p>
            <a:pPr lvl="1"/>
            <a:r>
              <a:rPr lang="en-US" sz="2400" b="1" dirty="0" smtClean="0"/>
              <a:t>Post-and-lintel </a:t>
            </a:r>
            <a:r>
              <a:rPr lang="en-US" sz="2400" dirty="0" smtClean="0"/>
              <a:t>construction forming inner and outer circles</a:t>
            </a:r>
          </a:p>
          <a:p>
            <a:pPr lvl="1"/>
            <a:r>
              <a:rPr lang="en-US" sz="2400" dirty="0" smtClean="0"/>
              <a:t>35- Ton </a:t>
            </a:r>
            <a:r>
              <a:rPr lang="en-US" sz="2400" b="1" dirty="0" smtClean="0"/>
              <a:t>stele, </a:t>
            </a:r>
            <a:r>
              <a:rPr lang="en-US" sz="2400" dirty="0" smtClean="0"/>
              <a:t>known as the Heel Stone stands apart from the complex, marking the point at which the sun rises at the summer solstice</a:t>
            </a:r>
          </a:p>
          <a:p>
            <a:pPr lvl="1"/>
            <a:r>
              <a:rPr lang="en-US" sz="2400" b="1" dirty="0" smtClean="0"/>
              <a:t>Served as a celestial calendar, but also possibly as a site for funerary rituals</a:t>
            </a:r>
          </a:p>
          <a:p>
            <a:pPr lvl="1"/>
            <a:r>
              <a:rPr lang="en-US" sz="2400" b="1" dirty="0" smtClean="0"/>
              <a:t>How exactly this structure was erected is unknown, but the complex must have demanded a huge investment in time and labor, implying a highly centralized society.</a:t>
            </a:r>
            <a:endParaRPr lang="en-US" sz="2400" b="1" dirty="0"/>
          </a:p>
        </p:txBody>
      </p:sp>
    </p:spTree>
    <p:extLst>
      <p:ext uri="{BB962C8B-B14F-4D97-AF65-F5344CB8AC3E}">
        <p14:creationId xmlns:p14="http://schemas.microsoft.com/office/powerpoint/2010/main" val="3984615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8333"/>
          <a:stretch/>
        </p:blipFill>
        <p:spPr>
          <a:xfrm>
            <a:off x="228600" y="215900"/>
            <a:ext cx="8153400" cy="437251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5200" y="215899"/>
            <a:ext cx="3388254" cy="4372515"/>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45367"/>
          <a:stretch/>
        </p:blipFill>
        <p:spPr>
          <a:xfrm>
            <a:off x="495300" y="4216400"/>
            <a:ext cx="7620000" cy="2352674"/>
          </a:xfrm>
          <a:prstGeom prst="rect">
            <a:avLst/>
          </a:prstGeom>
        </p:spPr>
      </p:pic>
      <p:sp>
        <p:nvSpPr>
          <p:cNvPr id="5" name="TextBox 4"/>
          <p:cNvSpPr txBox="1"/>
          <p:nvPr/>
        </p:nvSpPr>
        <p:spPr>
          <a:xfrm>
            <a:off x="8750300" y="5041900"/>
            <a:ext cx="3108854" cy="1323439"/>
          </a:xfrm>
          <a:prstGeom prst="rect">
            <a:avLst/>
          </a:prstGeom>
          <a:noFill/>
        </p:spPr>
        <p:txBody>
          <a:bodyPr wrap="square" rtlCol="0">
            <a:spAutoFit/>
          </a:bodyPr>
          <a:lstStyle/>
          <a:p>
            <a:pPr algn="ctr"/>
            <a:r>
              <a:rPr lang="en-US" sz="4000" dirty="0" smtClean="0"/>
              <a:t>Newgrange, Ireland</a:t>
            </a:r>
            <a:endParaRPr lang="en-US" sz="4000" dirty="0"/>
          </a:p>
        </p:txBody>
      </p:sp>
    </p:spTree>
    <p:extLst>
      <p:ext uri="{BB962C8B-B14F-4D97-AF65-F5344CB8AC3E}">
        <p14:creationId xmlns:p14="http://schemas.microsoft.com/office/powerpoint/2010/main" val="1807245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5700" y="269875"/>
            <a:ext cx="5715000" cy="268922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269875"/>
            <a:ext cx="5803900" cy="2689225"/>
          </a:xfrm>
          <a:prstGeom prst="rect">
            <a:avLst/>
          </a:prstGeom>
        </p:spPr>
      </p:pic>
      <p:sp>
        <p:nvSpPr>
          <p:cNvPr id="4" name="TextBox 3"/>
          <p:cNvSpPr txBox="1"/>
          <p:nvPr/>
        </p:nvSpPr>
        <p:spPr>
          <a:xfrm>
            <a:off x="209550" y="3098800"/>
            <a:ext cx="11696700" cy="3539430"/>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This structure is called </a:t>
            </a:r>
            <a:r>
              <a:rPr lang="en-US" sz="1600" dirty="0" err="1" smtClean="0"/>
              <a:t>Gobekli</a:t>
            </a:r>
            <a:r>
              <a:rPr lang="en-US" sz="1600" dirty="0" smtClean="0"/>
              <a:t> </a:t>
            </a:r>
            <a:r>
              <a:rPr lang="en-US" sz="1600" dirty="0" err="1" smtClean="0"/>
              <a:t>Tepe</a:t>
            </a:r>
            <a:r>
              <a:rPr lang="en-US" sz="1600" dirty="0" smtClean="0"/>
              <a:t>, which is situated on a mountain ridge in southeastern Turkey, a city that was once the ancient city of Urfa. What makes this temple special is that it is widely believed that the remains of the Garden of Eden lie buried beneath it.</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This temple is comprised of twenty or more large enclosures built of mortar and stone, and is recognized as the earliest religious temple ever built, stretching 1000 feet long and 1000 feet wide.</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The two center pillars are engraved with images of ferocious beats and lethal creatures, alongside intricately wrought geometric figures and abstract symbols. The prevailing theory is that they represent a kind of symbolic language, similar to hieroglyphs; however, we have not yet been able to decipher them.</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What makes this temple extraordinary is that it was built at the end of the last Ice Age…at least 6,000 years before Stonehenge, and 7,000 years before the Egyptian pyramids. It predates agriculture, which means it was made by semi-nomadic Stone Age hunter-gatherers, who had yet to invent the wheel.</a:t>
            </a:r>
            <a:endParaRPr lang="en-US" sz="1600" dirty="0"/>
          </a:p>
        </p:txBody>
      </p:sp>
    </p:spTree>
    <p:extLst>
      <p:ext uri="{BB962C8B-B14F-4D97-AF65-F5344CB8AC3E}">
        <p14:creationId xmlns:p14="http://schemas.microsoft.com/office/powerpoint/2010/main" val="2935892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140" y="189442"/>
            <a:ext cx="7731760" cy="4026958"/>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5275"/>
          <a:stretch/>
        </p:blipFill>
        <p:spPr>
          <a:xfrm>
            <a:off x="5130800" y="3660690"/>
            <a:ext cx="6807201" cy="30404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4341" y="292100"/>
            <a:ext cx="3883660" cy="3060699"/>
          </a:xfrm>
          <a:prstGeom prst="rect">
            <a:avLst/>
          </a:prstGeom>
        </p:spPr>
      </p:pic>
      <p:sp>
        <p:nvSpPr>
          <p:cNvPr id="5" name="TextBox 4"/>
          <p:cNvSpPr txBox="1"/>
          <p:nvPr/>
        </p:nvSpPr>
        <p:spPr>
          <a:xfrm>
            <a:off x="647700" y="4622800"/>
            <a:ext cx="3771900" cy="2123658"/>
          </a:xfrm>
          <a:prstGeom prst="rect">
            <a:avLst/>
          </a:prstGeom>
          <a:noFill/>
        </p:spPr>
        <p:txBody>
          <a:bodyPr wrap="square" rtlCol="0">
            <a:spAutoFit/>
          </a:bodyPr>
          <a:lstStyle/>
          <a:p>
            <a:r>
              <a:rPr lang="en-US" sz="4400" b="1" dirty="0" smtClean="0"/>
              <a:t>The Circle at Avebury, England</a:t>
            </a:r>
            <a:endParaRPr lang="en-US" sz="4400" b="1" dirty="0"/>
          </a:p>
        </p:txBody>
      </p:sp>
    </p:spTree>
    <p:extLst>
      <p:ext uri="{BB962C8B-B14F-4D97-AF65-F5344CB8AC3E}">
        <p14:creationId xmlns:p14="http://schemas.microsoft.com/office/powerpoint/2010/main" val="1277369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0" y="368300"/>
            <a:ext cx="8094133" cy="60706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1700" y="368300"/>
            <a:ext cx="3549245" cy="2705100"/>
          </a:xfrm>
          <a:prstGeom prst="rect">
            <a:avLst/>
          </a:prstGeom>
        </p:spPr>
      </p:pic>
      <p:sp>
        <p:nvSpPr>
          <p:cNvPr id="4" name="TextBox 3"/>
          <p:cNvSpPr txBox="1"/>
          <p:nvPr/>
        </p:nvSpPr>
        <p:spPr>
          <a:xfrm>
            <a:off x="8623300" y="3695700"/>
            <a:ext cx="3352800" cy="2308324"/>
          </a:xfrm>
          <a:prstGeom prst="rect">
            <a:avLst/>
          </a:prstGeom>
          <a:noFill/>
        </p:spPr>
        <p:txBody>
          <a:bodyPr wrap="square" rtlCol="0">
            <a:spAutoFit/>
          </a:bodyPr>
          <a:lstStyle/>
          <a:p>
            <a:pPr algn="ctr"/>
            <a:r>
              <a:rPr lang="en-US" sz="7200" dirty="0" smtClean="0"/>
              <a:t>Carnac, France</a:t>
            </a:r>
            <a:endParaRPr lang="en-US" sz="7200" dirty="0"/>
          </a:p>
        </p:txBody>
      </p:sp>
    </p:spTree>
    <p:extLst>
      <p:ext uri="{BB962C8B-B14F-4D97-AF65-F5344CB8AC3E}">
        <p14:creationId xmlns:p14="http://schemas.microsoft.com/office/powerpoint/2010/main" val="1021018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034" y="381000"/>
            <a:ext cx="8596668" cy="1320800"/>
          </a:xfrm>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62036" y="609600"/>
            <a:ext cx="6846866" cy="5905500"/>
          </a:xfrm>
        </p:spPr>
      </p:pic>
    </p:spTree>
    <p:extLst>
      <p:ext uri="{BB962C8B-B14F-4D97-AF65-F5344CB8AC3E}">
        <p14:creationId xmlns:p14="http://schemas.microsoft.com/office/powerpoint/2010/main" val="3262482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1054100"/>
            <a:ext cx="9169400" cy="4247317"/>
          </a:xfrm>
          <a:prstGeom prst="rect">
            <a:avLst/>
          </a:prstGeom>
          <a:noFill/>
        </p:spPr>
        <p:txBody>
          <a:bodyPr wrap="square" rtlCol="0">
            <a:spAutoFit/>
          </a:bodyPr>
          <a:lstStyle/>
          <a:p>
            <a:pPr algn="ctr"/>
            <a:r>
              <a:rPr lang="en-US" sz="5400" b="1" dirty="0" smtClean="0"/>
              <a:t>What changes in religion and ritual are brought about by the shift of focus from hunting to agriculture? </a:t>
            </a:r>
            <a:endParaRPr lang="en-US" sz="5400" b="1" dirty="0"/>
          </a:p>
        </p:txBody>
      </p:sp>
    </p:spTree>
    <p:extLst>
      <p:ext uri="{BB962C8B-B14F-4D97-AF65-F5344CB8AC3E}">
        <p14:creationId xmlns:p14="http://schemas.microsoft.com/office/powerpoint/2010/main" val="15046346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100" y="584200"/>
            <a:ext cx="11493500" cy="5846266"/>
          </a:xfrm>
          <a:prstGeom prst="rect">
            <a:avLst/>
          </a:prstGeom>
          <a:noFill/>
        </p:spPr>
        <p:txBody>
          <a:bodyPr wrap="square" rtlCol="0">
            <a:spAutoFit/>
          </a:bodyPr>
          <a:lstStyle/>
          <a:p>
            <a:pPr marL="457200" indent="-457200" algn="ctr">
              <a:buFont typeface="Arial" panose="020B0604020202020204" pitchFamily="34" charset="0"/>
              <a:buChar char="•"/>
            </a:pPr>
            <a:r>
              <a:rPr lang="en-US" sz="4800" b="1" dirty="0" smtClean="0"/>
              <a:t>Mastery over space vs mastery over time</a:t>
            </a:r>
          </a:p>
          <a:p>
            <a:pPr marL="457200" indent="-457200" algn="ctr">
              <a:buFont typeface="Arial" panose="020B0604020202020204" pitchFamily="34" charset="0"/>
              <a:buChar char="•"/>
            </a:pPr>
            <a:endParaRPr lang="en-US" sz="4800" b="1" dirty="0"/>
          </a:p>
          <a:p>
            <a:pPr marL="457200" indent="-457200" algn="ctr">
              <a:buFont typeface="Arial" panose="020B0604020202020204" pitchFamily="34" charset="0"/>
              <a:buChar char="•"/>
            </a:pPr>
            <a:r>
              <a:rPr lang="en-US" sz="4800" b="1" dirty="0" smtClean="0"/>
              <a:t>Mystical solidarity focus changes</a:t>
            </a:r>
          </a:p>
          <a:p>
            <a:pPr marL="457200" indent="-457200" algn="ctr">
              <a:buFont typeface="Arial" panose="020B0604020202020204" pitchFamily="34" charset="0"/>
              <a:buChar char="•"/>
            </a:pPr>
            <a:endParaRPr lang="en-US" sz="4800" b="1" dirty="0" smtClean="0"/>
          </a:p>
          <a:p>
            <a:pPr marL="457200" indent="-457200" algn="ctr">
              <a:buFont typeface="Arial" panose="020B0604020202020204" pitchFamily="34" charset="0"/>
              <a:buChar char="•"/>
            </a:pPr>
            <a:endParaRPr lang="en-US" sz="4800" b="1" dirty="0"/>
          </a:p>
          <a:p>
            <a:pPr marL="457200" indent="-457200" algn="ctr">
              <a:buFont typeface="Arial" panose="020B0604020202020204" pitchFamily="34" charset="0"/>
              <a:buChar char="•"/>
            </a:pPr>
            <a:r>
              <a:rPr lang="en-US" sz="4800" b="1" dirty="0" smtClean="0"/>
              <a:t>Patriarchal to Matriarchal </a:t>
            </a:r>
          </a:p>
          <a:p>
            <a:pPr marL="457200" indent="-457200" algn="ctr">
              <a:buFont typeface="Arial" panose="020B0604020202020204" pitchFamily="34" charset="0"/>
              <a:buChar char="•"/>
            </a:pPr>
            <a:endParaRPr lang="en-US" sz="2800" b="1" dirty="0"/>
          </a:p>
        </p:txBody>
      </p:sp>
    </p:spTree>
    <p:extLst>
      <p:ext uri="{BB962C8B-B14F-4D97-AF65-F5344CB8AC3E}">
        <p14:creationId xmlns:p14="http://schemas.microsoft.com/office/powerpoint/2010/main" val="7474309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234" y="0"/>
            <a:ext cx="10879666" cy="622300"/>
          </a:xfrm>
        </p:spPr>
        <p:txBody>
          <a:bodyPr>
            <a:normAutofit fontScale="90000"/>
          </a:bodyPr>
          <a:lstStyle/>
          <a:p>
            <a:pPr algn="ctr"/>
            <a:r>
              <a:rPr lang="en-US" b="1" u="sng" dirty="0" smtClean="0">
                <a:solidFill>
                  <a:schemeClr val="tx1"/>
                </a:solidFill>
              </a:rPr>
              <a:t>Mesopotamia 3500 B.C.E.</a:t>
            </a:r>
            <a:endParaRPr lang="en-US" b="1" u="sng" dirty="0">
              <a:solidFill>
                <a:schemeClr val="tx1"/>
              </a:solidFill>
            </a:endParaRPr>
          </a:p>
        </p:txBody>
      </p:sp>
      <p:sp>
        <p:nvSpPr>
          <p:cNvPr id="3" name="Content Placeholder 2"/>
          <p:cNvSpPr>
            <a:spLocks noGrp="1"/>
          </p:cNvSpPr>
          <p:nvPr>
            <p:ph idx="1"/>
          </p:nvPr>
        </p:nvSpPr>
        <p:spPr>
          <a:xfrm>
            <a:off x="254000" y="736600"/>
            <a:ext cx="10388600" cy="5867400"/>
          </a:xfrm>
        </p:spPr>
        <p:txBody>
          <a:bodyPr>
            <a:noAutofit/>
          </a:bodyPr>
          <a:lstStyle/>
          <a:p>
            <a:r>
              <a:rPr lang="en-US" sz="1600" dirty="0" smtClean="0"/>
              <a:t>The first civilization was established in the fertile area between Tigris and Euphrates Rivers (modern day Iraq)</a:t>
            </a:r>
          </a:p>
          <a:p>
            <a:r>
              <a:rPr lang="en-US" sz="1600" dirty="0" smtClean="0"/>
              <a:t>About a dozen cities developed collectively known as </a:t>
            </a:r>
            <a:r>
              <a:rPr lang="en-US" sz="1600" dirty="0" err="1" smtClean="0"/>
              <a:t>Sumeria</a:t>
            </a:r>
            <a:r>
              <a:rPr lang="en-US" sz="1600" dirty="0" smtClean="0"/>
              <a:t>.</a:t>
            </a:r>
          </a:p>
          <a:p>
            <a:r>
              <a:rPr lang="en-US" sz="1600" dirty="0" smtClean="0"/>
              <a:t>These were self-ruling city-states, capital changed depending on where the power lied.</a:t>
            </a:r>
          </a:p>
          <a:p>
            <a:r>
              <a:rPr lang="en-US" sz="1600" dirty="0" smtClean="0"/>
              <a:t>Evolution of writing</a:t>
            </a:r>
          </a:p>
          <a:p>
            <a:pPr lvl="1"/>
            <a:r>
              <a:rPr lang="en-US" dirty="0" smtClean="0"/>
              <a:t>Pictographs (pictorial symbols), ideograms (a sign that represents an idea or thing)</a:t>
            </a:r>
          </a:p>
          <a:p>
            <a:pPr lvl="1"/>
            <a:r>
              <a:rPr lang="en-US" dirty="0" smtClean="0"/>
              <a:t>Cuneiform (wedge shaped writing) used for over 3000 years ushered in the world’s first Information Age</a:t>
            </a:r>
          </a:p>
          <a:p>
            <a:r>
              <a:rPr lang="en-US" sz="1600" dirty="0" smtClean="0"/>
              <a:t>Polytheistic- worshipped many gods (nearly 3000), unlike the nomadic, monotheistic Hebrews</a:t>
            </a:r>
          </a:p>
          <a:p>
            <a:r>
              <a:rPr lang="en-US" sz="1600" dirty="0" smtClean="0"/>
              <a:t>The </a:t>
            </a:r>
            <a:r>
              <a:rPr lang="en-US" sz="1600" b="1" dirty="0" smtClean="0"/>
              <a:t>ziggurat</a:t>
            </a:r>
            <a:r>
              <a:rPr lang="en-US" sz="1600" dirty="0" smtClean="0"/>
              <a:t>- a massive terraced tower made of rubble and brick- was the spiritual center of the Mesopotamian city-state. Serving as both a shrine and a temple, and also possibly a burial site, it symbolized the sacred mountain that linked the realms of heaven and earth. These were solid structures, completely filled in, layered in receding stories, like staircases that the gods could use to move back and forth between heaven and earth.</a:t>
            </a:r>
            <a:endParaRPr lang="en-US" sz="1600" dirty="0"/>
          </a:p>
          <a:p>
            <a:r>
              <a:rPr lang="en-US" sz="1600" dirty="0" smtClean="0"/>
              <a:t>Principal Mesopotamian Gods:</a:t>
            </a:r>
          </a:p>
          <a:p>
            <a:r>
              <a:rPr lang="en-US" sz="1600" dirty="0" smtClean="0"/>
              <a:t>Adad (Storm and Rain), </a:t>
            </a:r>
            <a:r>
              <a:rPr lang="en-US" sz="1600" dirty="0" err="1" smtClean="0"/>
              <a:t>Anu</a:t>
            </a:r>
            <a:r>
              <a:rPr lang="en-US" sz="1600" dirty="0" smtClean="0"/>
              <a:t> (Father- god of heaven), </a:t>
            </a:r>
            <a:r>
              <a:rPr lang="en-US" sz="1600" dirty="0" err="1" smtClean="0"/>
              <a:t>Apsu</a:t>
            </a:r>
            <a:r>
              <a:rPr lang="en-US" sz="1600" dirty="0" smtClean="0"/>
              <a:t> (Primeval sweet waters), </a:t>
            </a:r>
            <a:r>
              <a:rPr lang="en-US" sz="1600" dirty="0" err="1" smtClean="0"/>
              <a:t>Dumuzi</a:t>
            </a:r>
            <a:r>
              <a:rPr lang="en-US" sz="1600" dirty="0" smtClean="0"/>
              <a:t> (vegetation, fertility and underworld), </a:t>
            </a:r>
            <a:r>
              <a:rPr lang="en-US" sz="1600" dirty="0" err="1" smtClean="0"/>
              <a:t>Ea</a:t>
            </a:r>
            <a:r>
              <a:rPr lang="en-US" sz="1600" dirty="0" smtClean="0"/>
              <a:t> (Wisdom and the arts), Enlil (Earth, wind and air), Ishtar (Queen of Heaven), </a:t>
            </a:r>
            <a:r>
              <a:rPr lang="en-US" sz="1600" dirty="0" err="1" smtClean="0"/>
              <a:t>Ninhursag</a:t>
            </a:r>
            <a:r>
              <a:rPr lang="en-US" sz="1600" dirty="0" smtClean="0"/>
              <a:t> (Mother goddess, vegetation, </a:t>
            </a:r>
            <a:r>
              <a:rPr lang="en-US" sz="1600" dirty="0" err="1" smtClean="0"/>
              <a:t>Nisaba</a:t>
            </a:r>
            <a:r>
              <a:rPr lang="en-US" sz="1600" dirty="0" smtClean="0"/>
              <a:t> (goddess of grain), Shamash (Sun, judge and law-giver, wisdom), Sin or </a:t>
            </a:r>
            <a:r>
              <a:rPr lang="en-US" sz="1600" dirty="0" err="1" smtClean="0"/>
              <a:t>Nann</a:t>
            </a:r>
            <a:r>
              <a:rPr lang="en-US" sz="1600" dirty="0" smtClean="0"/>
              <a:t> (goddess of the moon)</a:t>
            </a:r>
          </a:p>
        </p:txBody>
      </p:sp>
    </p:spTree>
    <p:extLst>
      <p:ext uri="{BB962C8B-B14F-4D97-AF65-F5344CB8AC3E}">
        <p14:creationId xmlns:p14="http://schemas.microsoft.com/office/powerpoint/2010/main" val="517841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4" y="1718129"/>
            <a:ext cx="10228338" cy="4965700"/>
          </a:xfrm>
          <a:prstGeom prst="rect">
            <a:avLst/>
          </a:prstGeom>
        </p:spPr>
      </p:pic>
      <p:sp>
        <p:nvSpPr>
          <p:cNvPr id="3" name="Title 2"/>
          <p:cNvSpPr>
            <a:spLocks noGrp="1"/>
          </p:cNvSpPr>
          <p:nvPr>
            <p:ph type="title"/>
          </p:nvPr>
        </p:nvSpPr>
        <p:spPr>
          <a:xfrm>
            <a:off x="677334" y="330200"/>
            <a:ext cx="8596668" cy="1600200"/>
          </a:xfrm>
        </p:spPr>
        <p:txBody>
          <a:bodyPr/>
          <a:lstStyle/>
          <a:p>
            <a:pPr algn="ctr"/>
            <a:r>
              <a:rPr lang="en-US" dirty="0" smtClean="0"/>
              <a:t>Ziggurat at Ur, in modern day Iraq</a:t>
            </a:r>
            <a:br>
              <a:rPr lang="en-US" dirty="0" smtClean="0"/>
            </a:br>
            <a:r>
              <a:rPr lang="en-US" dirty="0" smtClean="0"/>
              <a:t>ca. 2150-2050 B.C.E.</a:t>
            </a:r>
            <a:endParaRPr lang="en-US" dirty="0"/>
          </a:p>
        </p:txBody>
      </p:sp>
    </p:spTree>
    <p:extLst>
      <p:ext uri="{BB962C8B-B14F-4D97-AF65-F5344CB8AC3E}">
        <p14:creationId xmlns:p14="http://schemas.microsoft.com/office/powerpoint/2010/main" val="10642519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800" y="3797697"/>
            <a:ext cx="5575300" cy="2801223"/>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9985" r="11321" b="11822"/>
          <a:stretch/>
        </p:blipFill>
        <p:spPr>
          <a:xfrm>
            <a:off x="6515100" y="2294480"/>
            <a:ext cx="5384800" cy="430444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800" y="152400"/>
            <a:ext cx="6654800" cy="3380359"/>
          </a:xfrm>
          <a:prstGeom prst="rect">
            <a:avLst/>
          </a:prstGeom>
        </p:spPr>
      </p:pic>
      <p:sp>
        <p:nvSpPr>
          <p:cNvPr id="5" name="TextBox 4"/>
          <p:cNvSpPr txBox="1"/>
          <p:nvPr/>
        </p:nvSpPr>
        <p:spPr>
          <a:xfrm>
            <a:off x="7124700" y="152400"/>
            <a:ext cx="4775200" cy="1754326"/>
          </a:xfrm>
          <a:prstGeom prst="rect">
            <a:avLst/>
          </a:prstGeom>
          <a:noFill/>
        </p:spPr>
        <p:txBody>
          <a:bodyPr wrap="square" rtlCol="0">
            <a:spAutoFit/>
          </a:bodyPr>
          <a:lstStyle/>
          <a:p>
            <a:pPr algn="ctr"/>
            <a:r>
              <a:rPr lang="en-US" sz="3600" dirty="0" smtClean="0"/>
              <a:t>Ancient Mesopotamian Dwellings</a:t>
            </a:r>
            <a:endParaRPr lang="en-US" sz="3600" dirty="0"/>
          </a:p>
        </p:txBody>
      </p:sp>
    </p:spTree>
    <p:extLst>
      <p:ext uri="{BB962C8B-B14F-4D97-AF65-F5344CB8AC3E}">
        <p14:creationId xmlns:p14="http://schemas.microsoft.com/office/powerpoint/2010/main" val="8182178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139700"/>
            <a:ext cx="4597400" cy="523220"/>
          </a:xfrm>
          <a:prstGeom prst="rect">
            <a:avLst/>
          </a:prstGeom>
          <a:noFill/>
        </p:spPr>
        <p:txBody>
          <a:bodyPr wrap="square" rtlCol="0">
            <a:spAutoFit/>
          </a:bodyPr>
          <a:lstStyle/>
          <a:p>
            <a:r>
              <a:rPr lang="en-US" sz="2800" b="1" u="sng" dirty="0" smtClean="0"/>
              <a:t>How Writing Began:</a:t>
            </a:r>
            <a:endParaRPr lang="en-US" sz="2800" b="1" u="sng" dirty="0"/>
          </a:p>
        </p:txBody>
      </p:sp>
      <p:sp>
        <p:nvSpPr>
          <p:cNvPr id="3" name="TextBox 2"/>
          <p:cNvSpPr txBox="1"/>
          <p:nvPr/>
        </p:nvSpPr>
        <p:spPr>
          <a:xfrm>
            <a:off x="190500" y="1005820"/>
            <a:ext cx="11861800" cy="535531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More than any other achievement, the invention of writing brought a new sense of sophistication to the lives of men. It made it possible to preserve thoughts and experiences, and to hand down wisdom to future generations.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first written words were pictographs used by the Sumerians to keep inventories. As time went on, scribes refined the crude symbols into complex script capable of expressing abstract ideas, employing over 700 different signs. This new writing form was known as cuneiform.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final step in the development of cuneiform occurred when scribes began using symbols phonetically, to indicate sounds as well as ideas. The use of phonetic symbols gave writing such flexibility that the later Akkadians, Babylonians, and Assyrians were able to adapt cuneiform to inscribe their own quite different tongues.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As writing grew more and more versatile, it could be used to develop a whole literature of religious, historical, and technical documents, comprising millions of tablets. Added to inventories were astronomical tables, law codes, medical texts, and literary chronicles.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Writing ceremonial and magical qualities as well. Tablets were addressed to gods and placed into the foundations of temples and palaces, as well as utilized as engraved amulets to ward off evil spirits.</a:t>
            </a:r>
            <a:endParaRPr lang="en-US" dirty="0"/>
          </a:p>
        </p:txBody>
      </p:sp>
    </p:spTree>
    <p:extLst>
      <p:ext uri="{BB962C8B-B14F-4D97-AF65-F5344CB8AC3E}">
        <p14:creationId xmlns:p14="http://schemas.microsoft.com/office/powerpoint/2010/main" val="26050687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1287" y="0"/>
            <a:ext cx="5000625" cy="67056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014" y="1455509"/>
            <a:ext cx="4718957" cy="3998233"/>
          </a:xfrm>
          <a:prstGeom prst="rect">
            <a:avLst/>
          </a:prstGeom>
        </p:spPr>
      </p:pic>
    </p:spTree>
    <p:extLst>
      <p:ext uri="{BB962C8B-B14F-4D97-AF65-F5344CB8AC3E}">
        <p14:creationId xmlns:p14="http://schemas.microsoft.com/office/powerpoint/2010/main" val="4041730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800" y="165100"/>
            <a:ext cx="5892800" cy="523220"/>
          </a:xfrm>
          <a:prstGeom prst="rect">
            <a:avLst/>
          </a:prstGeom>
          <a:noFill/>
        </p:spPr>
        <p:txBody>
          <a:bodyPr wrap="square" rtlCol="0">
            <a:spAutoFit/>
          </a:bodyPr>
          <a:lstStyle/>
          <a:p>
            <a:r>
              <a:rPr lang="en-US" sz="2800" b="1" u="sng" dirty="0" smtClean="0"/>
              <a:t>The Wisdom of Mesopotamia:</a:t>
            </a:r>
            <a:endParaRPr lang="en-US" sz="2800" b="1" u="sng" dirty="0"/>
          </a:p>
        </p:txBody>
      </p:sp>
      <p:sp>
        <p:nvSpPr>
          <p:cNvPr id="3" name="TextBox 2"/>
          <p:cNvSpPr txBox="1"/>
          <p:nvPr/>
        </p:nvSpPr>
        <p:spPr>
          <a:xfrm>
            <a:off x="177800" y="1143000"/>
            <a:ext cx="5689600" cy="5016758"/>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“Who possesses much silver may be happy; who possesses much barley may be glad; but he who has nothing at all may sleep.”</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“Writing is the mother of eloquence and the father of artists.”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“Pay heed to the word of your mother as though it were the word of a god.”</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“A sweet word is everybody’s friend.”</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“Friendship lasts a day, kingship forever.”</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“For a man’s pleasure there is marriage; on thinking it over, there is divorce.”</a:t>
            </a:r>
            <a:endParaRPr lang="en-US" sz="2000" dirty="0"/>
          </a:p>
        </p:txBody>
      </p:sp>
      <p:sp>
        <p:nvSpPr>
          <p:cNvPr id="4" name="TextBox 3"/>
          <p:cNvSpPr txBox="1"/>
          <p:nvPr/>
        </p:nvSpPr>
        <p:spPr>
          <a:xfrm>
            <a:off x="6286500" y="1143000"/>
            <a:ext cx="5626100" cy="452431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“Conceiving is nice; pregnancy is irksome.”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wife is a man’s future; the son is a man’s refuge; the daughter is a man’s salvation; the daughter-in-law is a man’s devil.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“if you take the field of an enemy, the enemy will come and take your field.”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“Who builds like a lord, lives like a slave; who builds like a slave, lives like a lord.”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Be gentle to your enemy as to an old oven.”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“Flatter a young man, he’ll give you anything; throw a scrap to a dog, he’ll wag his tail.”</a:t>
            </a:r>
            <a:endParaRPr lang="en-US" dirty="0"/>
          </a:p>
        </p:txBody>
      </p:sp>
    </p:spTree>
    <p:extLst>
      <p:ext uri="{BB962C8B-B14F-4D97-AF65-F5344CB8AC3E}">
        <p14:creationId xmlns:p14="http://schemas.microsoft.com/office/powerpoint/2010/main" val="13622920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 y="1379474"/>
            <a:ext cx="1583285" cy="176536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323844" y="1412829"/>
            <a:ext cx="1358921" cy="169865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6270" y="1408086"/>
            <a:ext cx="1719890" cy="1736751"/>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08358" y="1156094"/>
            <a:ext cx="1331215" cy="1988743"/>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9316" y="3739917"/>
            <a:ext cx="1309269" cy="2487612"/>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13663" y="3868718"/>
            <a:ext cx="1837528" cy="2230010"/>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51032" y="3778017"/>
            <a:ext cx="982612" cy="2449512"/>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23638" y="3868718"/>
            <a:ext cx="1673264" cy="2229624"/>
          </a:xfrm>
          <a:prstGeom prst="rect">
            <a:avLst/>
          </a:prstGeom>
        </p:spPr>
      </p:pic>
      <p:sp>
        <p:nvSpPr>
          <p:cNvPr id="10" name="TextBox 9"/>
          <p:cNvSpPr txBox="1"/>
          <p:nvPr/>
        </p:nvSpPr>
        <p:spPr>
          <a:xfrm>
            <a:off x="92831" y="101933"/>
            <a:ext cx="11908669" cy="830997"/>
          </a:xfrm>
          <a:prstGeom prst="rect">
            <a:avLst/>
          </a:prstGeom>
          <a:noFill/>
        </p:spPr>
        <p:txBody>
          <a:bodyPr wrap="square" rtlCol="0">
            <a:spAutoFit/>
          </a:bodyPr>
          <a:lstStyle/>
          <a:p>
            <a:r>
              <a:rPr lang="en-US" sz="4800" dirty="0" smtClean="0">
                <a:latin typeface="Algerian" panose="04020705040A02060702" pitchFamily="82" charset="0"/>
              </a:rPr>
              <a:t>Mesopotamian Gods-</a:t>
            </a:r>
            <a:r>
              <a:rPr lang="en-US" sz="2400" dirty="0" smtClean="0">
                <a:latin typeface="Algerian" panose="04020705040A02060702" pitchFamily="82" charset="0"/>
              </a:rPr>
              <a:t> </a:t>
            </a:r>
            <a:r>
              <a:rPr lang="en-US" sz="2200" dirty="0" smtClean="0">
                <a:latin typeface="Algerian" panose="04020705040A02060702" pitchFamily="82" charset="0"/>
              </a:rPr>
              <a:t>Why do the ancients rely on them?</a:t>
            </a:r>
            <a:endParaRPr lang="en-US" sz="2200" dirty="0">
              <a:latin typeface="Algerian" panose="04020705040A02060702" pitchFamily="82" charset="0"/>
            </a:endParaRPr>
          </a:p>
        </p:txBody>
      </p:sp>
      <p:sp>
        <p:nvSpPr>
          <p:cNvPr id="11" name="TextBox 10"/>
          <p:cNvSpPr txBox="1"/>
          <p:nvPr/>
        </p:nvSpPr>
        <p:spPr>
          <a:xfrm>
            <a:off x="222425" y="3257711"/>
            <a:ext cx="2145139" cy="369332"/>
          </a:xfrm>
          <a:prstGeom prst="rect">
            <a:avLst/>
          </a:prstGeom>
          <a:noFill/>
        </p:spPr>
        <p:txBody>
          <a:bodyPr wrap="none" rtlCol="0">
            <a:spAutoFit/>
          </a:bodyPr>
          <a:lstStyle/>
          <a:p>
            <a:r>
              <a:rPr lang="en-US" dirty="0" smtClean="0"/>
              <a:t>Adad-God of Storm</a:t>
            </a:r>
            <a:endParaRPr lang="en-US" dirty="0"/>
          </a:p>
        </p:txBody>
      </p:sp>
      <p:sp>
        <p:nvSpPr>
          <p:cNvPr id="12" name="TextBox 11"/>
          <p:cNvSpPr txBox="1"/>
          <p:nvPr/>
        </p:nvSpPr>
        <p:spPr>
          <a:xfrm>
            <a:off x="2949821" y="3257711"/>
            <a:ext cx="2449710" cy="369332"/>
          </a:xfrm>
          <a:prstGeom prst="rect">
            <a:avLst/>
          </a:prstGeom>
          <a:noFill/>
        </p:spPr>
        <p:txBody>
          <a:bodyPr wrap="none" rtlCol="0">
            <a:spAutoFit/>
          </a:bodyPr>
          <a:lstStyle/>
          <a:p>
            <a:r>
              <a:rPr lang="en-US" dirty="0" err="1" smtClean="0"/>
              <a:t>Anu</a:t>
            </a:r>
            <a:r>
              <a:rPr lang="en-US" dirty="0" smtClean="0"/>
              <a:t>-Father of Heaven</a:t>
            </a:r>
            <a:endParaRPr lang="en-US" dirty="0"/>
          </a:p>
        </p:txBody>
      </p:sp>
      <p:sp>
        <p:nvSpPr>
          <p:cNvPr id="13" name="TextBox 12"/>
          <p:cNvSpPr txBox="1"/>
          <p:nvPr/>
        </p:nvSpPr>
        <p:spPr>
          <a:xfrm>
            <a:off x="5994522" y="3242293"/>
            <a:ext cx="2686954" cy="369332"/>
          </a:xfrm>
          <a:prstGeom prst="rect">
            <a:avLst/>
          </a:prstGeom>
          <a:noFill/>
        </p:spPr>
        <p:txBody>
          <a:bodyPr wrap="none" rtlCol="0">
            <a:spAutoFit/>
          </a:bodyPr>
          <a:lstStyle/>
          <a:p>
            <a:r>
              <a:rPr lang="en-US" dirty="0" err="1" smtClean="0"/>
              <a:t>Dumuzi</a:t>
            </a:r>
            <a:r>
              <a:rPr lang="en-US" dirty="0" smtClean="0"/>
              <a:t>- God of Fertility</a:t>
            </a:r>
            <a:endParaRPr lang="en-US" dirty="0"/>
          </a:p>
        </p:txBody>
      </p:sp>
      <p:sp>
        <p:nvSpPr>
          <p:cNvPr id="14" name="TextBox 13"/>
          <p:cNvSpPr txBox="1"/>
          <p:nvPr/>
        </p:nvSpPr>
        <p:spPr>
          <a:xfrm>
            <a:off x="9350841" y="3273070"/>
            <a:ext cx="2446247" cy="307777"/>
          </a:xfrm>
          <a:prstGeom prst="rect">
            <a:avLst/>
          </a:prstGeom>
          <a:noFill/>
        </p:spPr>
        <p:txBody>
          <a:bodyPr wrap="none" rtlCol="0">
            <a:spAutoFit/>
          </a:bodyPr>
          <a:lstStyle/>
          <a:p>
            <a:r>
              <a:rPr lang="en-US" sz="1400" dirty="0" smtClean="0"/>
              <a:t>Enlil- God of Earth, Fire, Air</a:t>
            </a:r>
            <a:endParaRPr lang="en-US" sz="1400" dirty="0"/>
          </a:p>
        </p:txBody>
      </p:sp>
      <p:sp>
        <p:nvSpPr>
          <p:cNvPr id="15" name="TextBox 14"/>
          <p:cNvSpPr txBox="1"/>
          <p:nvPr/>
        </p:nvSpPr>
        <p:spPr>
          <a:xfrm>
            <a:off x="222425" y="6233451"/>
            <a:ext cx="2630848" cy="369332"/>
          </a:xfrm>
          <a:prstGeom prst="rect">
            <a:avLst/>
          </a:prstGeom>
          <a:noFill/>
        </p:spPr>
        <p:txBody>
          <a:bodyPr wrap="none" rtlCol="0">
            <a:spAutoFit/>
          </a:bodyPr>
          <a:lstStyle/>
          <a:p>
            <a:r>
              <a:rPr lang="en-US" dirty="0" smtClean="0"/>
              <a:t>Ishtar-Queen of Heaven</a:t>
            </a:r>
            <a:endParaRPr lang="en-US" dirty="0"/>
          </a:p>
        </p:txBody>
      </p:sp>
      <p:sp>
        <p:nvSpPr>
          <p:cNvPr id="16" name="TextBox 15"/>
          <p:cNvSpPr txBox="1"/>
          <p:nvPr/>
        </p:nvSpPr>
        <p:spPr>
          <a:xfrm>
            <a:off x="2949821" y="6227529"/>
            <a:ext cx="2989921" cy="369332"/>
          </a:xfrm>
          <a:prstGeom prst="rect">
            <a:avLst/>
          </a:prstGeom>
          <a:noFill/>
        </p:spPr>
        <p:txBody>
          <a:bodyPr wrap="none" rtlCol="0">
            <a:spAutoFit/>
          </a:bodyPr>
          <a:lstStyle/>
          <a:p>
            <a:r>
              <a:rPr lang="en-US" dirty="0" err="1" smtClean="0"/>
              <a:t>Ninhursag</a:t>
            </a:r>
            <a:r>
              <a:rPr lang="en-US" dirty="0" smtClean="0"/>
              <a:t>- Mother Goddess</a:t>
            </a:r>
            <a:endParaRPr lang="en-US" dirty="0"/>
          </a:p>
        </p:txBody>
      </p:sp>
      <p:sp>
        <p:nvSpPr>
          <p:cNvPr id="17" name="TextBox 16"/>
          <p:cNvSpPr txBox="1"/>
          <p:nvPr/>
        </p:nvSpPr>
        <p:spPr>
          <a:xfrm>
            <a:off x="5952844" y="6208051"/>
            <a:ext cx="2770310" cy="369332"/>
          </a:xfrm>
          <a:prstGeom prst="rect">
            <a:avLst/>
          </a:prstGeom>
          <a:noFill/>
        </p:spPr>
        <p:txBody>
          <a:bodyPr wrap="none" rtlCol="0">
            <a:spAutoFit/>
          </a:bodyPr>
          <a:lstStyle/>
          <a:p>
            <a:r>
              <a:rPr lang="en-US" dirty="0" err="1" smtClean="0"/>
              <a:t>Nisaba</a:t>
            </a:r>
            <a:r>
              <a:rPr lang="en-US" dirty="0" smtClean="0"/>
              <a:t>- Goddess of Grain</a:t>
            </a:r>
            <a:endParaRPr lang="en-US" dirty="0"/>
          </a:p>
        </p:txBody>
      </p:sp>
      <p:sp>
        <p:nvSpPr>
          <p:cNvPr id="18" name="TextBox 17"/>
          <p:cNvSpPr txBox="1"/>
          <p:nvPr/>
        </p:nvSpPr>
        <p:spPr>
          <a:xfrm>
            <a:off x="8899361" y="6208051"/>
            <a:ext cx="2923364" cy="307777"/>
          </a:xfrm>
          <a:prstGeom prst="rect">
            <a:avLst/>
          </a:prstGeom>
          <a:noFill/>
        </p:spPr>
        <p:txBody>
          <a:bodyPr wrap="square" rtlCol="0">
            <a:spAutoFit/>
          </a:bodyPr>
          <a:lstStyle/>
          <a:p>
            <a:r>
              <a:rPr lang="en-US" sz="1400" dirty="0" smtClean="0"/>
              <a:t>Shamash- God of Law and Wisdom</a:t>
            </a:r>
            <a:endParaRPr lang="en-US" sz="1400" dirty="0"/>
          </a:p>
        </p:txBody>
      </p:sp>
    </p:spTree>
    <p:extLst>
      <p:ext uri="{BB962C8B-B14F-4D97-AF65-F5344CB8AC3E}">
        <p14:creationId xmlns:p14="http://schemas.microsoft.com/office/powerpoint/2010/main" val="37722390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 y="1447800"/>
            <a:ext cx="7327900" cy="5207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3700" y="525462"/>
            <a:ext cx="3810000" cy="5705475"/>
          </a:xfrm>
          <a:prstGeom prst="rect">
            <a:avLst/>
          </a:prstGeom>
        </p:spPr>
      </p:pic>
      <p:sp>
        <p:nvSpPr>
          <p:cNvPr id="4" name="TextBox 3"/>
          <p:cNvSpPr txBox="1"/>
          <p:nvPr/>
        </p:nvSpPr>
        <p:spPr>
          <a:xfrm>
            <a:off x="279400" y="177800"/>
            <a:ext cx="6616700" cy="830997"/>
          </a:xfrm>
          <a:prstGeom prst="rect">
            <a:avLst/>
          </a:prstGeom>
          <a:noFill/>
        </p:spPr>
        <p:txBody>
          <a:bodyPr wrap="square" rtlCol="0">
            <a:spAutoFit/>
          </a:bodyPr>
          <a:lstStyle/>
          <a:p>
            <a:r>
              <a:rPr lang="en-US" sz="4800" dirty="0" smtClean="0"/>
              <a:t>Mesopotamian Style</a:t>
            </a:r>
            <a:endParaRPr lang="en-US" sz="4800" dirty="0"/>
          </a:p>
        </p:txBody>
      </p:sp>
    </p:spTree>
    <p:extLst>
      <p:ext uri="{BB962C8B-B14F-4D97-AF65-F5344CB8AC3E}">
        <p14:creationId xmlns:p14="http://schemas.microsoft.com/office/powerpoint/2010/main" val="20225586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9700"/>
            <a:ext cx="8596668" cy="1320800"/>
          </a:xfrm>
        </p:spPr>
        <p:txBody>
          <a:bodyPr>
            <a:normAutofit fontScale="90000"/>
          </a:bodyPr>
          <a:lstStyle/>
          <a:p>
            <a:pPr lvl="1" algn="ctr" defTabSz="457200" rtl="0">
              <a:spcBef>
                <a:spcPct val="0"/>
              </a:spcBef>
            </a:pPr>
            <a:r>
              <a:rPr lang="en-US" sz="3100" dirty="0" smtClean="0"/>
              <a:t>Creation Myths and </a:t>
            </a:r>
            <a:r>
              <a:rPr lang="en-US" sz="3100" dirty="0"/>
              <a:t>Mysticism</a:t>
            </a:r>
            <a:r>
              <a:rPr lang="en-US" dirty="0"/>
              <a:t/>
            </a:r>
            <a:br>
              <a:rPr lang="en-US" dirty="0"/>
            </a:br>
            <a:r>
              <a:rPr lang="en-US" dirty="0"/>
              <a:t>Myths were not as we think of them today (fiction or half-truths)- they reflected the collective beliefs of a society!</a:t>
            </a:r>
            <a:br>
              <a:rPr lang="en-US" dirty="0"/>
            </a:br>
            <a:r>
              <a:rPr lang="en-US" dirty="0" smtClean="0"/>
              <a:t/>
            </a:r>
            <a:br>
              <a:rPr lang="en-US" dirty="0" smtClean="0"/>
            </a:br>
            <a:endParaRPr lang="en-US" dirty="0"/>
          </a:p>
        </p:txBody>
      </p:sp>
      <p:sp>
        <p:nvSpPr>
          <p:cNvPr id="3" name="Content Placeholder 2"/>
          <p:cNvSpPr>
            <a:spLocks noGrp="1"/>
          </p:cNvSpPr>
          <p:nvPr>
            <p:ph idx="1"/>
          </p:nvPr>
        </p:nvSpPr>
        <p:spPr>
          <a:xfrm>
            <a:off x="317500" y="1143000"/>
            <a:ext cx="11645900" cy="5334000"/>
          </a:xfrm>
        </p:spPr>
        <p:txBody>
          <a:bodyPr>
            <a:normAutofit lnSpcReduction="10000"/>
          </a:bodyPr>
          <a:lstStyle/>
          <a:p>
            <a:r>
              <a:rPr lang="en-US" dirty="0" smtClean="0"/>
              <a:t>Ancient cultures (like modern cultures) needed a way to explain the age old questions- Who are we? Where did we come from? What happens when we die? Similar to most creation myths is the idea of energy and light spreading out infinitely and illuminating the darkness.</a:t>
            </a:r>
            <a:endParaRPr lang="en-US" dirty="0"/>
          </a:p>
          <a:p>
            <a:r>
              <a:rPr lang="en-US" dirty="0" smtClean="0"/>
              <a:t>Mesopotamians- Earth consists of a large flat circle, with a dome of Heaven connecting the perimeters, and shadowy hell below and on all sides.</a:t>
            </a:r>
          </a:p>
          <a:p>
            <a:endParaRPr lang="en-US" dirty="0" smtClean="0"/>
          </a:p>
          <a:p>
            <a:r>
              <a:rPr lang="en-US" i="1" dirty="0" smtClean="0"/>
              <a:t>The Babylonian Creation (</a:t>
            </a:r>
            <a:r>
              <a:rPr lang="en-US" i="1" dirty="0" err="1" smtClean="0"/>
              <a:t>Enuma</a:t>
            </a:r>
            <a:r>
              <a:rPr lang="en-US" i="1" dirty="0" smtClean="0"/>
              <a:t> </a:t>
            </a:r>
            <a:r>
              <a:rPr lang="en-US" i="1" dirty="0" err="1" smtClean="0"/>
              <a:t>Elish</a:t>
            </a:r>
            <a:r>
              <a:rPr lang="en-US" i="1" dirty="0" smtClean="0"/>
              <a:t>) </a:t>
            </a:r>
            <a:r>
              <a:rPr lang="en-US" dirty="0" smtClean="0"/>
              <a:t>– the earliest creation myth</a:t>
            </a:r>
          </a:p>
          <a:p>
            <a:pPr lvl="1"/>
            <a:r>
              <a:rPr lang="en-US" dirty="0" smtClean="0"/>
              <a:t>A Sumerian poem recorded in the second millennium B.C.E., it celebrates the birth of the gods and the order of creation.</a:t>
            </a:r>
          </a:p>
          <a:p>
            <a:pPr lvl="1"/>
            <a:r>
              <a:rPr lang="en-US" dirty="0" smtClean="0"/>
              <a:t>In this creation story, the cosmos was thought to be the end product of a war between the gods, and the cosmos was in fact one of the defeated gods-the goddess Tiamat, a dragon-like creature, think Ursula from The Little Mermaid. </a:t>
            </a:r>
          </a:p>
          <a:p>
            <a:pPr lvl="1"/>
            <a:r>
              <a:rPr lang="en-US" dirty="0" smtClean="0"/>
              <a:t>The hero-god </a:t>
            </a:r>
            <a:r>
              <a:rPr lang="en-US" dirty="0" err="1" smtClean="0"/>
              <a:t>Marduk</a:t>
            </a:r>
            <a:r>
              <a:rPr lang="en-US" dirty="0" smtClean="0"/>
              <a:t>, offers to fight and conquer Tiamat in exchange for ultimate ruler ship, and this victory enforces the switch of a female dominated ideal to the patriarchal idea of the manly ruler.</a:t>
            </a:r>
          </a:p>
          <a:p>
            <a:pPr lvl="1"/>
            <a:r>
              <a:rPr lang="en-US" dirty="0" smtClean="0"/>
              <a:t>After defeating Tiamat, </a:t>
            </a:r>
            <a:r>
              <a:rPr lang="en-US" dirty="0" err="1" smtClean="0"/>
              <a:t>Marduk</a:t>
            </a:r>
            <a:r>
              <a:rPr lang="en-US" dirty="0" smtClean="0"/>
              <a:t> founds the holy city of Babylon, and creates human beings.</a:t>
            </a:r>
          </a:p>
          <a:p>
            <a:pPr lvl="1"/>
            <a:endParaRPr lang="en-US" dirty="0"/>
          </a:p>
          <a:p>
            <a:pPr lvl="1"/>
            <a:r>
              <a:rPr lang="en-US" b="1" dirty="0" smtClean="0"/>
              <a:t>What story is commonly referred to as OUR creation myth/story?</a:t>
            </a:r>
          </a:p>
        </p:txBody>
      </p:sp>
    </p:spTree>
    <p:extLst>
      <p:ext uri="{BB962C8B-B14F-4D97-AF65-F5344CB8AC3E}">
        <p14:creationId xmlns:p14="http://schemas.microsoft.com/office/powerpoint/2010/main" val="32820380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4000" y="228600"/>
            <a:ext cx="11493500" cy="6528753"/>
          </a:xfrm>
          <a:prstGeom prst="rect">
            <a:avLst/>
          </a:prstGeom>
        </p:spPr>
        <p:txBody>
          <a:bodyPr wrap="square">
            <a:spAutoFit/>
          </a:bodyPr>
          <a:lstStyle/>
          <a:p>
            <a:pPr lvl="1"/>
            <a:r>
              <a:rPr lang="en-US" sz="3600" dirty="0"/>
              <a:t>Search for immortality manifests itself in </a:t>
            </a:r>
            <a:r>
              <a:rPr lang="en-US" sz="3600" b="1" i="1" dirty="0"/>
              <a:t>Epic of Gilgamesh </a:t>
            </a:r>
            <a:endParaRPr lang="en-US" sz="3600" b="1" i="1" dirty="0" smtClean="0"/>
          </a:p>
          <a:p>
            <a:pPr lvl="1"/>
            <a:endParaRPr lang="en-US" b="1" i="1" dirty="0"/>
          </a:p>
          <a:p>
            <a:pPr lvl="2"/>
            <a:r>
              <a:rPr lang="en-US" sz="2000" b="1" dirty="0"/>
              <a:t>Epic= </a:t>
            </a:r>
            <a:r>
              <a:rPr lang="en-US" sz="2000" dirty="0"/>
              <a:t>a long narrative poem that recounts heroic deeds in quest of meaning and identity, embodies the ideals and values of the culture from which it comes</a:t>
            </a:r>
            <a:r>
              <a:rPr lang="en-US" sz="2000" dirty="0" smtClean="0"/>
              <a:t>. </a:t>
            </a:r>
          </a:p>
          <a:p>
            <a:pPr lvl="2"/>
            <a:endParaRPr lang="en-US" sz="2000" b="1" dirty="0"/>
          </a:p>
          <a:p>
            <a:pPr lvl="2"/>
            <a:r>
              <a:rPr lang="en-US" sz="2000" i="1" dirty="0"/>
              <a:t>Gilgamesh</a:t>
            </a:r>
            <a:r>
              <a:rPr lang="en-US" sz="2000" dirty="0"/>
              <a:t> was recited orally by several different nomadic tribes for centuries before being recorded, giving the story different influences as it developed. It precedes the Hebrew Bible. </a:t>
            </a:r>
          </a:p>
          <a:p>
            <a:pPr lvl="2"/>
            <a:r>
              <a:rPr lang="en-US" sz="2000" dirty="0"/>
              <a:t>It recounts the story of the King of </a:t>
            </a:r>
            <a:r>
              <a:rPr lang="en-US" sz="2000" dirty="0" err="1"/>
              <a:t>Uruk</a:t>
            </a:r>
            <a:r>
              <a:rPr lang="en-US" sz="2000" dirty="0"/>
              <a:t>, who is two-thirds god and one-third man, and a Babylonian demi-god named Gilgamesh. After nobles complain to the king about Gilgamesh’s harmful actions to the city, Gilgamesh’s mother, the goddess </a:t>
            </a:r>
            <a:r>
              <a:rPr lang="en-US" sz="2000" dirty="0" err="1"/>
              <a:t>Aruru</a:t>
            </a:r>
            <a:r>
              <a:rPr lang="en-US" sz="2000" dirty="0"/>
              <a:t> creates a companion for him named Enkidu. The two embark on fantastic adventures, including the slaying of a bull sent by an angry goddess Ishtar. The gods, angered after Ishtar’s bull is killed, sentence Enkidu to die. Gilgamesh is faced with the death of a loved one and leaves on a journey to find the secret to immortality. Upon finding </a:t>
            </a:r>
            <a:r>
              <a:rPr lang="en-US" sz="2000" dirty="0" err="1"/>
              <a:t>Utnapishtim</a:t>
            </a:r>
            <a:r>
              <a:rPr lang="en-US" sz="2000" dirty="0"/>
              <a:t>, the one human being who has acquired immortality, he learns the story of the Great Flood, and where to find the source of immortality. He inevitably loses the source (a plant), and returns home to live out his years.</a:t>
            </a:r>
          </a:p>
        </p:txBody>
      </p:sp>
    </p:spTree>
    <p:extLst>
      <p:ext uri="{BB962C8B-B14F-4D97-AF65-F5344CB8AC3E}">
        <p14:creationId xmlns:p14="http://schemas.microsoft.com/office/powerpoint/2010/main" val="1717476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034" y="114300"/>
            <a:ext cx="8596668" cy="800100"/>
          </a:xfrm>
        </p:spPr>
        <p:txBody>
          <a:bodyPr>
            <a:normAutofit fontScale="90000"/>
          </a:bodyPr>
          <a:lstStyle/>
          <a:p>
            <a:r>
              <a:rPr lang="en-US" b="1" u="sng" dirty="0" smtClean="0">
                <a:solidFill>
                  <a:schemeClr val="tx1"/>
                </a:solidFill>
              </a:rPr>
              <a:t>Various Ancient Culture Creation Stories</a:t>
            </a:r>
            <a:endParaRPr lang="en-US" b="1" u="sng" dirty="0">
              <a:solidFill>
                <a:schemeClr val="tx1"/>
              </a:solidFill>
            </a:endParaRPr>
          </a:p>
        </p:txBody>
      </p:sp>
      <p:sp>
        <p:nvSpPr>
          <p:cNvPr id="3" name="Content Placeholder 2"/>
          <p:cNvSpPr>
            <a:spLocks noGrp="1"/>
          </p:cNvSpPr>
          <p:nvPr>
            <p:ph idx="1"/>
          </p:nvPr>
        </p:nvSpPr>
        <p:spPr>
          <a:xfrm>
            <a:off x="677334" y="1079500"/>
            <a:ext cx="9152466" cy="5448299"/>
          </a:xfrm>
        </p:spPr>
        <p:txBody>
          <a:bodyPr>
            <a:normAutofit/>
          </a:bodyPr>
          <a:lstStyle/>
          <a:p>
            <a:r>
              <a:rPr lang="en-US" sz="2400" i="1" dirty="0" smtClean="0"/>
              <a:t>The Song of Creation – the oldest religious text of India</a:t>
            </a:r>
          </a:p>
          <a:p>
            <a:r>
              <a:rPr lang="en-US" sz="2400" i="1" dirty="0" err="1" smtClean="0"/>
              <a:t>Popol</a:t>
            </a:r>
            <a:r>
              <a:rPr lang="en-US" sz="2400" i="1" dirty="0" smtClean="0"/>
              <a:t> </a:t>
            </a:r>
            <a:r>
              <a:rPr lang="en-US" sz="2400" i="1" dirty="0" err="1" smtClean="0"/>
              <a:t>Vuh</a:t>
            </a:r>
            <a:r>
              <a:rPr lang="en-US" sz="2400" i="1" dirty="0" smtClean="0"/>
              <a:t> </a:t>
            </a:r>
            <a:r>
              <a:rPr lang="en-US" sz="2400" dirty="0" smtClean="0"/>
              <a:t>– “Sacred Book” of Central American Mayan culture</a:t>
            </a:r>
          </a:p>
          <a:p>
            <a:r>
              <a:rPr lang="en-US" sz="2400" i="1" dirty="0" smtClean="0"/>
              <a:t>How Man Was Created </a:t>
            </a:r>
            <a:r>
              <a:rPr lang="en-US" sz="2400" dirty="0" smtClean="0"/>
              <a:t>– A Mohawk tale from the Native American Iroquois Federation </a:t>
            </a:r>
            <a:endParaRPr lang="en-US" sz="2400" i="1" dirty="0" smtClean="0"/>
          </a:p>
          <a:p>
            <a:r>
              <a:rPr lang="en-US" sz="2400" i="1" dirty="0" smtClean="0"/>
              <a:t>The Babylonian Creation</a:t>
            </a:r>
          </a:p>
          <a:p>
            <a:r>
              <a:rPr lang="en-US" sz="2400" dirty="0" smtClean="0"/>
              <a:t>Sections of </a:t>
            </a:r>
            <a:r>
              <a:rPr lang="en-US" sz="2400" i="1" dirty="0" smtClean="0"/>
              <a:t>Epic of Gilgamesh </a:t>
            </a:r>
            <a:r>
              <a:rPr lang="en-US" sz="2400" dirty="0" smtClean="0"/>
              <a:t>recount stories of the great flood</a:t>
            </a:r>
          </a:p>
          <a:p>
            <a:r>
              <a:rPr lang="en-US" sz="2400" i="1" dirty="0" smtClean="0"/>
              <a:t>The Torah-  </a:t>
            </a:r>
            <a:r>
              <a:rPr lang="en-US" sz="2400" dirty="0" smtClean="0"/>
              <a:t>First five books of the Hebrew Bible, also passed down orally until recorded some time between the seventh and tenth century B.C.E. </a:t>
            </a:r>
          </a:p>
        </p:txBody>
      </p:sp>
    </p:spTree>
    <p:extLst>
      <p:ext uri="{BB962C8B-B14F-4D97-AF65-F5344CB8AC3E}">
        <p14:creationId xmlns:p14="http://schemas.microsoft.com/office/powerpoint/2010/main" val="25865546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127000"/>
            <a:ext cx="5448300" cy="523220"/>
          </a:xfrm>
          <a:prstGeom prst="rect">
            <a:avLst/>
          </a:prstGeom>
          <a:noFill/>
        </p:spPr>
        <p:txBody>
          <a:bodyPr wrap="square" rtlCol="0">
            <a:spAutoFit/>
          </a:bodyPr>
          <a:lstStyle/>
          <a:p>
            <a:r>
              <a:rPr lang="en-US" sz="2800" u="sng" dirty="0" smtClean="0"/>
              <a:t>The Hebrews:</a:t>
            </a:r>
            <a:endParaRPr lang="en-US" sz="2800" u="sng" dirty="0"/>
          </a:p>
        </p:txBody>
      </p:sp>
      <p:sp>
        <p:nvSpPr>
          <p:cNvPr id="3" name="TextBox 2"/>
          <p:cNvSpPr txBox="1"/>
          <p:nvPr/>
        </p:nvSpPr>
        <p:spPr>
          <a:xfrm>
            <a:off x="215900" y="764520"/>
            <a:ext cx="11811000" cy="590931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Archeologists have traced the origins of the tribal peoples called the Hebrews to the region of Sumer. The beginnings of Hebrew history (Christianity and Islam as well), are associated with Abraham, the patriarch who received a divine command to leave Mesopotamia and lead the Hebrews across the Fertile Crescent to Canaan (ancient Israel).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According to Genesis, a covenant was forged between God and Abraham, basically saying that as long as the Hebrews devote themselves to God completely, they would be the Chosen people, above all others, and God would deliver them a great nation.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Devoted they were, and for their troubles they became a group of people who were almost constantly in exile throughout history and perpetually had their faith challenged. Around 1700 B.C. the Hebrews were enjoying the resources in Egypt, when political instability resulted in them becoming slaves. Enter Moses, who upon a call from God led the Hebrews out of Egypt in what is known as the Great Exodus. For 40 years the Hebrews roamed the desert, forging the fundamentals of their faith(monotheism), including incorporating the Ten Commandments, which Moses brought down from his meeting with God on Mount Sinai.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After their wandering the Hebrews (Israelites), defeat the Philistines, and enter their “promised land,” as God had prophesized, and divided the land amongst the 12 tribes. Under the rule of the Hebrew kings Saul, David, and Solomon, Canaan became a powerful state, and the first religious temple to enshrine the Ark of the Covenant. When Solomon died around 931 B.C.E., the kingdom split into two parts: the kingdom of Israel in the north, and the kingdom of Judah in the south.</a:t>
            </a:r>
            <a:endParaRPr lang="en-US" dirty="0"/>
          </a:p>
        </p:txBody>
      </p:sp>
    </p:spTree>
    <p:extLst>
      <p:ext uri="{BB962C8B-B14F-4D97-AF65-F5344CB8AC3E}">
        <p14:creationId xmlns:p14="http://schemas.microsoft.com/office/powerpoint/2010/main" val="8903299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254000"/>
            <a:ext cx="11709400" cy="61555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In 586 B.C.E., the Babylonians, led by King Nebuchadnezzar, invaded and conquered the Promised Land (Canaan), burning Jerusalem, destroying the Temple, and sent the Hebrews into exile…again. For 50 years the Hebrews lived in captivity, never wavering in their faith. This is where the age-old biblical question “Why does God let bad things happen to good people?” comes from. (Book of Job).</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Around 538 B.C.E., the Persian military forces led by Cyrus the Great, defeat the Babylonians, and release the captive Israelites, now known as the </a:t>
            </a:r>
            <a:r>
              <a:rPr lang="en-US" smtClean="0"/>
              <a:t>Jewish people. </a:t>
            </a:r>
            <a:r>
              <a:rPr lang="en-US" dirty="0" smtClean="0"/>
              <a:t>Cyrus orders the Jews to return to their holy land and rebuild their Temple(doesn’t happen for 18 more years). Not all Jews return. After 50 years, some of the Hebrews have gotten comfy and decide not to upheave their live again. Those who stayed in Babylon, become greatly influenced by the Greco-Roman period soon to follow.</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sz="2800" dirty="0" smtClean="0"/>
              <a:t>The Jewish identity is highly represented by WORDS: the words of the Torah (Old Testament), and the Ten Commandments (The Decalogue). The Egyptians, Babylonians, Persians, Greeks, and Romans are long gone, but if you walk into any synagogue today you will still see and hear the same ancient words being worshipped, repeated and followed. Unlike Christianity and Islam there is no military component to early Judaism. All the exiles had to hold on to was words.</a:t>
            </a:r>
            <a:endParaRPr lang="en-US" sz="2800" dirty="0"/>
          </a:p>
        </p:txBody>
      </p:sp>
    </p:spTree>
    <p:extLst>
      <p:ext uri="{BB962C8B-B14F-4D97-AF65-F5344CB8AC3E}">
        <p14:creationId xmlns:p14="http://schemas.microsoft.com/office/powerpoint/2010/main" val="21032301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27000"/>
            <a:ext cx="8596668" cy="1320800"/>
          </a:xfrm>
        </p:spPr>
        <p:txBody>
          <a:bodyPr/>
          <a:lstStyle/>
          <a:p>
            <a:pPr algn="ctr"/>
            <a:r>
              <a:rPr lang="en-US" b="1" u="sng" dirty="0" smtClean="0">
                <a:solidFill>
                  <a:schemeClr val="tx1"/>
                </a:solidFill>
              </a:rPr>
              <a:t>Rulers:</a:t>
            </a:r>
            <a:br>
              <a:rPr lang="en-US" b="1" u="sng" dirty="0" smtClean="0">
                <a:solidFill>
                  <a:schemeClr val="tx1"/>
                </a:solidFill>
              </a:rPr>
            </a:br>
            <a:r>
              <a:rPr lang="en-US" b="1" u="sng" dirty="0" smtClean="0">
                <a:solidFill>
                  <a:schemeClr val="tx1"/>
                </a:solidFill>
              </a:rPr>
              <a:t>Whose in charge around these parts?</a:t>
            </a:r>
            <a:endParaRPr lang="en-US" b="1" u="sng" dirty="0">
              <a:solidFill>
                <a:schemeClr val="tx1"/>
              </a:solidFill>
            </a:endParaRPr>
          </a:p>
        </p:txBody>
      </p:sp>
      <p:sp>
        <p:nvSpPr>
          <p:cNvPr id="3" name="Content Placeholder 2"/>
          <p:cNvSpPr>
            <a:spLocks noGrp="1"/>
          </p:cNvSpPr>
          <p:nvPr>
            <p:ph idx="1"/>
          </p:nvPr>
        </p:nvSpPr>
        <p:spPr>
          <a:xfrm>
            <a:off x="177800" y="1447800"/>
            <a:ext cx="8191500" cy="5232399"/>
          </a:xfrm>
        </p:spPr>
        <p:txBody>
          <a:bodyPr/>
          <a:lstStyle/>
          <a:p>
            <a:r>
              <a:rPr lang="en-US" sz="2400" dirty="0" smtClean="0"/>
              <a:t>Sargon I – A gifted Akkadian warlord conquered Sumer and united the city-states under his command around 2350 B.C.E. He was a </a:t>
            </a:r>
            <a:r>
              <a:rPr lang="en-US" sz="2400" b="1" i="1" dirty="0" smtClean="0"/>
              <a:t>theocratic monarch </a:t>
            </a:r>
            <a:r>
              <a:rPr lang="en-US" sz="2400" dirty="0" smtClean="0"/>
              <a:t>(sole ruler and representative of the gods. He consolidated peoples and languages to create the world’s first multi-ethnic</a:t>
            </a:r>
            <a:r>
              <a:rPr lang="en-US" sz="2400" b="1" i="1" dirty="0" smtClean="0"/>
              <a:t> empire</a:t>
            </a:r>
            <a:r>
              <a:rPr lang="en-US" sz="2400" dirty="0" smtClean="0"/>
              <a:t>. </a:t>
            </a:r>
          </a:p>
          <a:p>
            <a:pPr lvl="1"/>
            <a:r>
              <a:rPr lang="en-US" sz="2000" dirty="0" smtClean="0"/>
              <a:t>Art that reflects this ruler and time period:</a:t>
            </a:r>
          </a:p>
          <a:p>
            <a:pPr lvl="2"/>
            <a:r>
              <a:rPr lang="en-US" sz="2000" dirty="0" smtClean="0"/>
              <a:t>Head of Sargon I</a:t>
            </a:r>
          </a:p>
          <a:p>
            <a:pPr lvl="2"/>
            <a:r>
              <a:rPr lang="en-US" sz="2000" dirty="0" smtClean="0"/>
              <a:t>The Standard of Ur- a paneled mosaic commemorating a Sumerian victory.</a:t>
            </a:r>
          </a:p>
          <a:p>
            <a:pPr lvl="2"/>
            <a:r>
              <a:rPr lang="en-US" sz="2000" dirty="0" smtClean="0"/>
              <a:t>What does the iconography of these art works tell us of the Sumerians?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53511" y="1305381"/>
            <a:ext cx="2871789" cy="5108118"/>
          </a:xfrm>
          <a:prstGeom prst="rect">
            <a:avLst/>
          </a:prstGeom>
        </p:spPr>
      </p:pic>
    </p:spTree>
    <p:extLst>
      <p:ext uri="{BB962C8B-B14F-4D97-AF65-F5344CB8AC3E}">
        <p14:creationId xmlns:p14="http://schemas.microsoft.com/office/powerpoint/2010/main" val="3030900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6011" y="2708456"/>
            <a:ext cx="300667" cy="53480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266" y="302524"/>
            <a:ext cx="10287067" cy="5444368"/>
          </a:xfrm>
          <a:prstGeom prst="rect">
            <a:avLst/>
          </a:prstGeom>
        </p:spPr>
      </p:pic>
      <p:sp>
        <p:nvSpPr>
          <p:cNvPr id="5" name="TextBox 4"/>
          <p:cNvSpPr txBox="1"/>
          <p:nvPr/>
        </p:nvSpPr>
        <p:spPr>
          <a:xfrm>
            <a:off x="3956678" y="5924288"/>
            <a:ext cx="3195105" cy="646331"/>
          </a:xfrm>
          <a:prstGeom prst="rect">
            <a:avLst/>
          </a:prstGeom>
          <a:noFill/>
        </p:spPr>
        <p:txBody>
          <a:bodyPr wrap="none" rtlCol="0">
            <a:spAutoFit/>
          </a:bodyPr>
          <a:lstStyle/>
          <a:p>
            <a:r>
              <a:rPr lang="en-US" sz="3600" dirty="0" smtClean="0"/>
              <a:t>Standard of Ur</a:t>
            </a:r>
            <a:endParaRPr lang="en-US" sz="3600" dirty="0"/>
          </a:p>
        </p:txBody>
      </p:sp>
    </p:spTree>
    <p:extLst>
      <p:ext uri="{BB962C8B-B14F-4D97-AF65-F5344CB8AC3E}">
        <p14:creationId xmlns:p14="http://schemas.microsoft.com/office/powerpoint/2010/main" val="8510609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52400"/>
            <a:ext cx="8596668" cy="1041400"/>
          </a:xfrm>
        </p:spPr>
        <p:txBody>
          <a:bodyPr>
            <a:normAutofit fontScale="90000"/>
          </a:bodyPr>
          <a:lstStyle/>
          <a:p>
            <a:pPr algn="ctr"/>
            <a:r>
              <a:rPr lang="en-US" b="1" u="sng" dirty="0" smtClean="0">
                <a:solidFill>
                  <a:schemeClr val="tx1"/>
                </a:solidFill>
              </a:rPr>
              <a:t>Codifications of Law:</a:t>
            </a:r>
            <a:br>
              <a:rPr lang="en-US" b="1" u="sng" dirty="0" smtClean="0">
                <a:solidFill>
                  <a:schemeClr val="tx1"/>
                </a:solidFill>
              </a:rPr>
            </a:br>
            <a:r>
              <a:rPr lang="en-US" sz="2700" b="1" u="sng" dirty="0" smtClean="0">
                <a:solidFill>
                  <a:schemeClr val="tx1"/>
                </a:solidFill>
              </a:rPr>
              <a:t>Moral Codes- the Do’s and Don’ts of the Ancient World</a:t>
            </a:r>
            <a:r>
              <a:rPr lang="en-US" dirty="0" smtClean="0"/>
              <a:t/>
            </a:r>
            <a:br>
              <a:rPr lang="en-US" dirty="0" smtClean="0"/>
            </a:br>
            <a:endParaRPr lang="en-US" dirty="0"/>
          </a:p>
        </p:txBody>
      </p:sp>
      <p:sp>
        <p:nvSpPr>
          <p:cNvPr id="3" name="Content Placeholder 2"/>
          <p:cNvSpPr>
            <a:spLocks noGrp="1"/>
          </p:cNvSpPr>
          <p:nvPr>
            <p:ph idx="1"/>
          </p:nvPr>
        </p:nvSpPr>
        <p:spPr>
          <a:xfrm>
            <a:off x="228600" y="1371600"/>
            <a:ext cx="10083800" cy="4911063"/>
          </a:xfrm>
        </p:spPr>
        <p:txBody>
          <a:bodyPr/>
          <a:lstStyle/>
          <a:p>
            <a:r>
              <a:rPr lang="en-US" sz="2400" dirty="0" smtClean="0"/>
              <a:t>Hammurabi’s Code: King Hammurabi conquered Mesopotamian empire</a:t>
            </a:r>
          </a:p>
          <a:p>
            <a:pPr lvl="1"/>
            <a:r>
              <a:rPr lang="en-US" sz="1800" dirty="0" smtClean="0"/>
              <a:t>Established </a:t>
            </a:r>
            <a:r>
              <a:rPr lang="en-US" sz="1800" dirty="0"/>
              <a:t>a</a:t>
            </a:r>
            <a:r>
              <a:rPr lang="en-US" sz="1800" dirty="0" smtClean="0"/>
              <a:t> </a:t>
            </a:r>
            <a:r>
              <a:rPr lang="en-US" sz="1800" dirty="0"/>
              <a:t>collection of 282 clauses engraved on a 7’ stele</a:t>
            </a:r>
          </a:p>
          <a:p>
            <a:pPr lvl="1"/>
            <a:r>
              <a:rPr lang="en-US" sz="1800" dirty="0"/>
              <a:t>The most extensive and comprehensive set of laws to survive ancient </a:t>
            </a:r>
            <a:r>
              <a:rPr lang="en-US" sz="1800" dirty="0" smtClean="0"/>
              <a:t>times</a:t>
            </a:r>
          </a:p>
          <a:p>
            <a:pPr lvl="1"/>
            <a:r>
              <a:rPr lang="en-US" sz="1800" dirty="0" smtClean="0"/>
              <a:t>Known for being heavily punitive (an eye for an eye); punishment is indicated – often by social class</a:t>
            </a:r>
          </a:p>
          <a:p>
            <a:pPr lvl="1"/>
            <a:r>
              <a:rPr lang="en-US" sz="1800" dirty="0" smtClean="0"/>
              <a:t>Documents that under Babylonian law, individuals were not considered equal, and therefore upper class individuals were punished less harshly than lower class individuals.</a:t>
            </a:r>
          </a:p>
          <a:p>
            <a:pPr marL="457200" lvl="1" indent="0">
              <a:buNone/>
            </a:pPr>
            <a:endParaRPr lang="en-US" dirty="0"/>
          </a:p>
          <a:p>
            <a:r>
              <a:rPr lang="en-US" sz="2400" dirty="0" smtClean="0"/>
              <a:t>The Decalogue- Ten Commandments of the Hebrew Bible</a:t>
            </a:r>
          </a:p>
          <a:p>
            <a:pPr lvl="1"/>
            <a:r>
              <a:rPr lang="en-US" sz="1800" dirty="0" smtClean="0"/>
              <a:t>Differs from the codes of Leviticus in that punishment is not directly indicated</a:t>
            </a:r>
          </a:p>
          <a:p>
            <a:pPr lvl="1"/>
            <a:r>
              <a:rPr lang="en-US" sz="1800" dirty="0" smtClean="0"/>
              <a:t>Differs from Hammurabi in that they are not distinguished by social class</a:t>
            </a:r>
          </a:p>
          <a:p>
            <a:pPr lvl="1"/>
            <a:endParaRPr lang="en-US" dirty="0" smtClean="0"/>
          </a:p>
          <a:p>
            <a:pPr lvl="1"/>
            <a:endParaRPr lang="en-US" dirty="0" smtClean="0"/>
          </a:p>
        </p:txBody>
      </p:sp>
    </p:spTree>
    <p:extLst>
      <p:ext uri="{BB962C8B-B14F-4D97-AF65-F5344CB8AC3E}">
        <p14:creationId xmlns:p14="http://schemas.microsoft.com/office/powerpoint/2010/main" val="21467733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2850" y="228600"/>
            <a:ext cx="4676775" cy="63246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050" y="228600"/>
            <a:ext cx="4676775" cy="6324600"/>
          </a:xfrm>
          <a:prstGeom prst="rect">
            <a:avLst/>
          </a:prstGeom>
        </p:spPr>
      </p:pic>
    </p:spTree>
    <p:extLst>
      <p:ext uri="{BB962C8B-B14F-4D97-AF65-F5344CB8AC3E}">
        <p14:creationId xmlns:p14="http://schemas.microsoft.com/office/powerpoint/2010/main" val="38845109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177800"/>
            <a:ext cx="8394700" cy="461665"/>
          </a:xfrm>
          <a:prstGeom prst="rect">
            <a:avLst/>
          </a:prstGeom>
          <a:noFill/>
        </p:spPr>
        <p:txBody>
          <a:bodyPr wrap="square" rtlCol="0">
            <a:spAutoFit/>
          </a:bodyPr>
          <a:lstStyle/>
          <a:p>
            <a:r>
              <a:rPr lang="en-US" sz="2400" b="1" u="sng" dirty="0" smtClean="0"/>
              <a:t>Empires of the Iron Age: The Assyrians and the Persians</a:t>
            </a:r>
            <a:endParaRPr lang="en-US" sz="2400" b="1" u="sng" dirty="0"/>
          </a:p>
        </p:txBody>
      </p:sp>
      <p:sp>
        <p:nvSpPr>
          <p:cNvPr id="3" name="TextBox 2"/>
          <p:cNvSpPr txBox="1"/>
          <p:nvPr/>
        </p:nvSpPr>
        <p:spPr>
          <a:xfrm>
            <a:off x="127000" y="1079500"/>
            <a:ext cx="11785600" cy="535531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Called the Iron Age because of the rise of large and powerful armies that utilized the cheaper, stronger weapons being developed, the Assyrians and Persians were the most notable.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Assyrians were the most militant civilization of ancient Mesopotamia. Held together by a powerful army that combined engineering and fighting techniques, the Assyrians turned their iron weapons against most of Mesopotamia.  In 721 B.C.E., they conquered Israel and dispersed the population and by the middle of the seventh century they had swallowed up most of the land between the Persian Gulf and the Nile Valley.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Persian Empire, the last and largest of the empires of Mesopotamia, was brought to its peak by Cyrus the Great, who conquered territories ranging from the frontiers of India to the Mediterranean Sea. The linguistic and ethnic diversity of this empire made it the first multicultural civilization of the ancient world.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powerful monarchs of Persia (modern-day Iran), oversaw a vast network of roads connecting the major cities of the Empire. Across some 1600 miles of terrain horses carried couriers “unhindered by snow, or rain, or heat, or by the darkness of light.” Does this saying sound familiar?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Persian brought to perfection the art of metalworking that had flourished in Mesopotamia since the beginning of the Bronze Age. Utensils, vessels, and jewelry produced by Persian craftsmen display some of the4 most intricate and sophisticated techniques of gold working known to the history of the medium. </a:t>
            </a:r>
            <a:endParaRPr lang="en-US" dirty="0"/>
          </a:p>
        </p:txBody>
      </p:sp>
    </p:spTree>
    <p:extLst>
      <p:ext uri="{BB962C8B-B14F-4D97-AF65-F5344CB8AC3E}">
        <p14:creationId xmlns:p14="http://schemas.microsoft.com/office/powerpoint/2010/main" val="26627092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562" y="2905125"/>
            <a:ext cx="3571875" cy="35623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2900" y="190500"/>
            <a:ext cx="5333449" cy="384175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8480" y="3314700"/>
            <a:ext cx="3901440" cy="32766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69400" y="3829050"/>
            <a:ext cx="2529533" cy="276225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6562" y="190500"/>
            <a:ext cx="6007652" cy="2425700"/>
          </a:xfrm>
          <a:prstGeom prst="rect">
            <a:avLst/>
          </a:prstGeom>
        </p:spPr>
      </p:pic>
    </p:spTree>
    <p:extLst>
      <p:ext uri="{BB962C8B-B14F-4D97-AF65-F5344CB8AC3E}">
        <p14:creationId xmlns:p14="http://schemas.microsoft.com/office/powerpoint/2010/main" val="965809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100" y="190500"/>
            <a:ext cx="8318500" cy="523220"/>
          </a:xfrm>
          <a:prstGeom prst="rect">
            <a:avLst/>
          </a:prstGeom>
          <a:noFill/>
        </p:spPr>
        <p:txBody>
          <a:bodyPr wrap="square" rtlCol="0">
            <a:spAutoFit/>
          </a:bodyPr>
          <a:lstStyle/>
          <a:p>
            <a:r>
              <a:rPr lang="en-US" sz="2800" b="1" u="sng" dirty="0" smtClean="0"/>
              <a:t>Major Contributions by the Mesopotamians:</a:t>
            </a:r>
            <a:endParaRPr lang="en-US" sz="2800" b="1" u="sng" dirty="0"/>
          </a:p>
        </p:txBody>
      </p:sp>
      <p:sp>
        <p:nvSpPr>
          <p:cNvPr id="3" name="TextBox 2"/>
          <p:cNvSpPr txBox="1"/>
          <p:nvPr/>
        </p:nvSpPr>
        <p:spPr>
          <a:xfrm>
            <a:off x="165100" y="927100"/>
            <a:ext cx="7391400" cy="5632311"/>
          </a:xfrm>
          <a:prstGeom prst="rect">
            <a:avLst/>
          </a:prstGeom>
          <a:noFill/>
        </p:spPr>
        <p:txBody>
          <a:bodyPr wrap="square" rtlCol="0">
            <a:spAutoFit/>
          </a:bodyPr>
          <a:lstStyle/>
          <a:p>
            <a:pPr marL="457200" indent="-457200">
              <a:buFont typeface="+mj-lt"/>
              <a:buAutoNum type="arabicPeriod"/>
            </a:pPr>
            <a:r>
              <a:rPr lang="en-US" b="1" dirty="0" smtClean="0"/>
              <a:t>The Written Word: </a:t>
            </a:r>
            <a:r>
              <a:rPr lang="en-US" dirty="0" smtClean="0"/>
              <a:t>From pictographs to cuneiform, man gained power to accumulate and transmit the knowledge of the past, where systematic learning became possible.</a:t>
            </a:r>
          </a:p>
          <a:p>
            <a:pPr marL="457200" indent="-457200">
              <a:buFont typeface="+mj-lt"/>
              <a:buAutoNum type="arabicPeriod"/>
            </a:pPr>
            <a:endParaRPr lang="en-US" b="1" dirty="0"/>
          </a:p>
          <a:p>
            <a:pPr marL="457200" indent="-457200">
              <a:buFont typeface="+mj-lt"/>
              <a:buAutoNum type="arabicPeriod"/>
            </a:pPr>
            <a:r>
              <a:rPr lang="en-US" b="1" dirty="0" smtClean="0"/>
              <a:t>The Concept of Kings: </a:t>
            </a:r>
            <a:r>
              <a:rPr lang="en-US" dirty="0" smtClean="0"/>
              <a:t>From democratically chosen chieftains, the first rulers of Sumer were transformed into hereditary monarchs who ruled with divine sanction, which would be the pattern for centuries to come.</a:t>
            </a:r>
          </a:p>
          <a:p>
            <a:pPr marL="457200" indent="-457200">
              <a:buFont typeface="+mj-lt"/>
              <a:buAutoNum type="arabicPeriod"/>
            </a:pPr>
            <a:endParaRPr lang="en-US" b="1" dirty="0"/>
          </a:p>
          <a:p>
            <a:pPr marL="457200" indent="-457200">
              <a:buFont typeface="+mj-lt"/>
              <a:buAutoNum type="arabicPeriod"/>
            </a:pPr>
            <a:r>
              <a:rPr lang="en-US" b="1" dirty="0" smtClean="0"/>
              <a:t>A Society of Laws: </a:t>
            </a:r>
            <a:r>
              <a:rPr lang="en-US" dirty="0" smtClean="0"/>
              <a:t>Mesopotamians created the first great monument to man’s continuing search for justice.</a:t>
            </a:r>
          </a:p>
          <a:p>
            <a:pPr marL="457200" indent="-457200">
              <a:buFont typeface="+mj-lt"/>
              <a:buAutoNum type="arabicPeriod"/>
            </a:pPr>
            <a:endParaRPr lang="en-US" b="1" dirty="0"/>
          </a:p>
          <a:p>
            <a:pPr marL="457200" indent="-457200">
              <a:buFont typeface="+mj-lt"/>
              <a:buAutoNum type="arabicPeriod"/>
            </a:pPr>
            <a:r>
              <a:rPr lang="en-US" b="1" dirty="0" smtClean="0"/>
              <a:t>The Wheel: </a:t>
            </a:r>
            <a:r>
              <a:rPr lang="en-US" dirty="0" smtClean="0"/>
              <a:t>In the Fourth Millennium B.C.E., Sumerian craftsmen built the first known wheeled vehicle, made as a burial offering. This model remained essentially unchanged for centuries. </a:t>
            </a:r>
          </a:p>
          <a:p>
            <a:pPr marL="457200" indent="-457200">
              <a:buFont typeface="+mj-lt"/>
              <a:buAutoNum type="arabicPeriod"/>
            </a:pPr>
            <a:endParaRPr lang="en-US" dirty="0"/>
          </a:p>
          <a:p>
            <a:pPr marL="457200" indent="-457200">
              <a:buFont typeface="+mj-lt"/>
              <a:buAutoNum type="arabicPeriod"/>
            </a:pPr>
            <a:r>
              <a:rPr lang="en-US" dirty="0" smtClean="0"/>
              <a:t>The Sumerians invented the system of units that we use today to tell time. </a:t>
            </a:r>
            <a:endParaRPr lang="en-US" dirty="0"/>
          </a:p>
          <a:p>
            <a:r>
              <a:rPr lang="en-US" dirty="0"/>
              <a:t>	</a:t>
            </a:r>
            <a:r>
              <a:rPr lang="en-US" dirty="0" smtClean="0"/>
              <a:t>60 seconds = 1 minute</a:t>
            </a:r>
          </a:p>
          <a:p>
            <a:r>
              <a:rPr lang="en-US" dirty="0"/>
              <a:t>	</a:t>
            </a:r>
            <a:r>
              <a:rPr lang="en-US" dirty="0" smtClean="0"/>
              <a:t>60 minutes = 1 hour</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6462" y="76200"/>
            <a:ext cx="2324100" cy="18034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2572" y="688320"/>
            <a:ext cx="1762125" cy="25908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2824" y="2324100"/>
            <a:ext cx="2231375" cy="2188464"/>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b="7654"/>
          <a:stretch/>
        </p:blipFill>
        <p:spPr>
          <a:xfrm>
            <a:off x="7602862" y="3527420"/>
            <a:ext cx="2133600" cy="1970287"/>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15914" y="4749800"/>
            <a:ext cx="2244648" cy="1968500"/>
          </a:xfrm>
          <a:prstGeom prst="rect">
            <a:avLst/>
          </a:prstGeom>
        </p:spPr>
      </p:pic>
    </p:spTree>
    <p:extLst>
      <p:ext uri="{BB962C8B-B14F-4D97-AF65-F5344CB8AC3E}">
        <p14:creationId xmlns:p14="http://schemas.microsoft.com/office/powerpoint/2010/main" val="27117519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800" y="19277"/>
            <a:ext cx="6896100" cy="461665"/>
          </a:xfrm>
          <a:prstGeom prst="rect">
            <a:avLst/>
          </a:prstGeom>
          <a:noFill/>
        </p:spPr>
        <p:txBody>
          <a:bodyPr wrap="square" rtlCol="0">
            <a:spAutoFit/>
          </a:bodyPr>
          <a:lstStyle/>
          <a:p>
            <a:r>
              <a:rPr lang="en-US" sz="2400" b="1" u="sng" dirty="0" smtClean="0"/>
              <a:t>Making Connections: </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800" y="614064"/>
            <a:ext cx="4918855" cy="365551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6799" y="250110"/>
            <a:ext cx="2464901" cy="246490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700" y="4316358"/>
            <a:ext cx="4241800" cy="2455757"/>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2400" y="2904965"/>
            <a:ext cx="6743700" cy="386715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57405" y="261147"/>
            <a:ext cx="3263900" cy="2442825"/>
          </a:xfrm>
          <a:prstGeom prst="rect">
            <a:avLst/>
          </a:prstGeom>
        </p:spPr>
      </p:pic>
    </p:spTree>
    <p:extLst>
      <p:ext uri="{BB962C8B-B14F-4D97-AF65-F5344CB8AC3E}">
        <p14:creationId xmlns:p14="http://schemas.microsoft.com/office/powerpoint/2010/main" val="2331720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855" y="304800"/>
            <a:ext cx="3751299" cy="65024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8700" y="2876550"/>
            <a:ext cx="7048499" cy="3676650"/>
          </a:xfrm>
          <a:prstGeom prst="rect">
            <a:avLst/>
          </a:prstGeom>
        </p:spPr>
      </p:pic>
      <p:sp>
        <p:nvSpPr>
          <p:cNvPr id="4" name="TextBox 3"/>
          <p:cNvSpPr txBox="1"/>
          <p:nvPr/>
        </p:nvSpPr>
        <p:spPr>
          <a:xfrm>
            <a:off x="5562600" y="1066800"/>
            <a:ext cx="5930900" cy="954107"/>
          </a:xfrm>
          <a:prstGeom prst="rect">
            <a:avLst/>
          </a:prstGeom>
          <a:noFill/>
        </p:spPr>
        <p:txBody>
          <a:bodyPr wrap="square" rtlCol="0">
            <a:spAutoFit/>
          </a:bodyPr>
          <a:lstStyle/>
          <a:p>
            <a:pPr algn="ctr"/>
            <a:r>
              <a:rPr lang="en-US" sz="2800" b="1" u="sng" dirty="0" smtClean="0"/>
              <a:t>Making Connections</a:t>
            </a:r>
          </a:p>
          <a:p>
            <a:pPr algn="ctr"/>
            <a:r>
              <a:rPr lang="en-US" sz="2800" b="1" u="sng" dirty="0" smtClean="0"/>
              <a:t>Earth Mothers</a:t>
            </a:r>
            <a:endParaRPr lang="en-US" sz="2800" b="1" u="sng" dirty="0"/>
          </a:p>
        </p:txBody>
      </p:sp>
    </p:spTree>
    <p:extLst>
      <p:ext uri="{BB962C8B-B14F-4D97-AF65-F5344CB8AC3E}">
        <p14:creationId xmlns:p14="http://schemas.microsoft.com/office/powerpoint/2010/main" val="16189722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662" y="2994025"/>
            <a:ext cx="5553075" cy="37147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0601" y="3820414"/>
            <a:ext cx="5897738" cy="289179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0602" y="152400"/>
            <a:ext cx="5897738" cy="3441700"/>
          </a:xfrm>
          <a:prstGeom prst="rect">
            <a:avLst/>
          </a:prstGeom>
        </p:spPr>
      </p:pic>
      <p:sp>
        <p:nvSpPr>
          <p:cNvPr id="5" name="TextBox 4"/>
          <p:cNvSpPr txBox="1"/>
          <p:nvPr/>
        </p:nvSpPr>
        <p:spPr>
          <a:xfrm>
            <a:off x="660400" y="444500"/>
            <a:ext cx="4737100" cy="1384995"/>
          </a:xfrm>
          <a:prstGeom prst="rect">
            <a:avLst/>
          </a:prstGeom>
          <a:noFill/>
        </p:spPr>
        <p:txBody>
          <a:bodyPr wrap="square" rtlCol="0">
            <a:spAutoFit/>
          </a:bodyPr>
          <a:lstStyle/>
          <a:p>
            <a:pPr algn="ctr"/>
            <a:r>
              <a:rPr lang="en-US" sz="2800" b="1" u="sng" dirty="0" smtClean="0"/>
              <a:t>Making Connections:</a:t>
            </a:r>
          </a:p>
          <a:p>
            <a:pPr algn="ctr"/>
            <a:r>
              <a:rPr lang="en-US" sz="2800" b="1" u="sng" dirty="0" smtClean="0"/>
              <a:t>Sculpture using Natural Elements</a:t>
            </a:r>
            <a:endParaRPr lang="en-US" sz="2800" b="1" u="sng" dirty="0"/>
          </a:p>
        </p:txBody>
      </p:sp>
    </p:spTree>
    <p:extLst>
      <p:ext uri="{BB962C8B-B14F-4D97-AF65-F5344CB8AC3E}">
        <p14:creationId xmlns:p14="http://schemas.microsoft.com/office/powerpoint/2010/main" val="16591857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9400" y="190500"/>
            <a:ext cx="4038600" cy="954107"/>
          </a:xfrm>
          <a:prstGeom prst="rect">
            <a:avLst/>
          </a:prstGeom>
          <a:noFill/>
        </p:spPr>
        <p:txBody>
          <a:bodyPr wrap="square" rtlCol="0">
            <a:spAutoFit/>
          </a:bodyPr>
          <a:lstStyle/>
          <a:p>
            <a:r>
              <a:rPr lang="en-US" sz="2800" b="1" u="sng" dirty="0" smtClean="0"/>
              <a:t>Inspired By…</a:t>
            </a:r>
          </a:p>
          <a:p>
            <a:r>
              <a:rPr lang="en-US" sz="2800" b="1" u="sng" dirty="0" smtClean="0"/>
              <a:t>Picasso</a:t>
            </a:r>
            <a:endParaRPr lang="en-US" sz="28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5700" y="342900"/>
            <a:ext cx="8361680" cy="62865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1315253"/>
            <a:ext cx="3318387" cy="24003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 y="3886199"/>
            <a:ext cx="3318387" cy="2743201"/>
          </a:xfrm>
          <a:prstGeom prst="rect">
            <a:avLst/>
          </a:prstGeom>
        </p:spPr>
      </p:pic>
    </p:spTree>
    <p:extLst>
      <p:ext uri="{BB962C8B-B14F-4D97-AF65-F5344CB8AC3E}">
        <p14:creationId xmlns:p14="http://schemas.microsoft.com/office/powerpoint/2010/main" val="10358565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52400"/>
            <a:ext cx="9990666" cy="1104900"/>
          </a:xfrm>
        </p:spPr>
        <p:txBody>
          <a:bodyPr>
            <a:normAutofit fontScale="90000"/>
          </a:bodyPr>
          <a:lstStyle/>
          <a:p>
            <a:pPr algn="ctr"/>
            <a:r>
              <a:rPr lang="en-US" b="1" u="sng" dirty="0" smtClean="0">
                <a:solidFill>
                  <a:schemeClr val="tx1"/>
                </a:solidFill>
              </a:rPr>
              <a:t>Homework #1- Due </a:t>
            </a:r>
            <a:r>
              <a:rPr lang="en-US" b="1" u="sng" dirty="0" smtClean="0">
                <a:solidFill>
                  <a:schemeClr val="tx1"/>
                </a:solidFill>
              </a:rPr>
              <a:t>Tuesday, March 10th</a:t>
            </a:r>
            <a:r>
              <a:rPr lang="en-US" b="1" u="sng" dirty="0" smtClean="0">
                <a:solidFill>
                  <a:schemeClr val="tx1"/>
                </a:solidFill>
              </a:rPr>
              <a:t> </a:t>
            </a:r>
            <a:r>
              <a:rPr lang="en-US" b="1" u="sng" dirty="0">
                <a:solidFill>
                  <a:schemeClr val="tx1"/>
                </a:solidFill>
              </a:rPr>
              <a:t/>
            </a:r>
            <a:br>
              <a:rPr lang="en-US" b="1" u="sng" dirty="0">
                <a:solidFill>
                  <a:schemeClr val="tx1"/>
                </a:solidFill>
              </a:rPr>
            </a:br>
            <a:r>
              <a:rPr lang="en-US" dirty="0"/>
              <a:t/>
            </a:r>
            <a:br>
              <a:rPr lang="en-US" dirty="0"/>
            </a:br>
            <a:endParaRPr lang="en-US" dirty="0"/>
          </a:p>
        </p:txBody>
      </p:sp>
      <p:sp>
        <p:nvSpPr>
          <p:cNvPr id="3" name="Content Placeholder 2"/>
          <p:cNvSpPr>
            <a:spLocks noGrp="1"/>
          </p:cNvSpPr>
          <p:nvPr>
            <p:ph idx="1"/>
          </p:nvPr>
        </p:nvSpPr>
        <p:spPr>
          <a:xfrm>
            <a:off x="588434" y="1257300"/>
            <a:ext cx="9406466" cy="5003799"/>
          </a:xfrm>
        </p:spPr>
        <p:txBody>
          <a:bodyPr/>
          <a:lstStyle/>
          <a:p>
            <a:r>
              <a:rPr lang="en-US" sz="2400" dirty="0" smtClean="0"/>
              <a:t>Write your own creation myth</a:t>
            </a:r>
          </a:p>
          <a:p>
            <a:pPr lvl="1"/>
            <a:r>
              <a:rPr lang="en-US" sz="2400" dirty="0" smtClean="0"/>
              <a:t>Note commonalities and differences of other creation stories you are familiar with</a:t>
            </a:r>
          </a:p>
          <a:p>
            <a:pPr lvl="1"/>
            <a:r>
              <a:rPr lang="en-US" sz="2400" dirty="0" smtClean="0"/>
              <a:t>Describe how your people came to be. Is it fantastical or traditionally connected with the religion your were raised in?</a:t>
            </a:r>
          </a:p>
          <a:p>
            <a:pPr lvl="1"/>
            <a:r>
              <a:rPr lang="en-US" sz="2400" dirty="0" smtClean="0"/>
              <a:t>Do you plan on passing down your creation story to future children or family?</a:t>
            </a:r>
          </a:p>
          <a:p>
            <a:pPr lvl="1"/>
            <a:r>
              <a:rPr lang="en-US" sz="2400" dirty="0" smtClean="0"/>
              <a:t>What makes humans desirous of these answers? </a:t>
            </a:r>
          </a:p>
          <a:p>
            <a:pPr lvl="1"/>
            <a:r>
              <a:rPr lang="en-US" sz="2400" dirty="0" smtClean="0"/>
              <a:t>Does your story involve </a:t>
            </a:r>
            <a:r>
              <a:rPr lang="en-US" sz="2400" b="1" dirty="0" smtClean="0"/>
              <a:t>animism, </a:t>
            </a:r>
            <a:r>
              <a:rPr lang="en-US" sz="2400" dirty="0" smtClean="0"/>
              <a:t>the belief that the forces of nature are inhabited by spirits? </a:t>
            </a:r>
            <a:r>
              <a:rPr lang="en-US" dirty="0"/>
              <a:t/>
            </a:r>
            <a:br>
              <a:rPr lang="en-US" dirty="0"/>
            </a:br>
            <a:r>
              <a:rPr lang="en-US" dirty="0" smtClean="0"/>
              <a:t>		</a:t>
            </a:r>
            <a:endParaRPr lang="en-US" dirty="0"/>
          </a:p>
        </p:txBody>
      </p:sp>
    </p:spTree>
    <p:extLst>
      <p:ext uri="{BB962C8B-B14F-4D97-AF65-F5344CB8AC3E}">
        <p14:creationId xmlns:p14="http://schemas.microsoft.com/office/powerpoint/2010/main" val="1092717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600" y="101600"/>
            <a:ext cx="5245100" cy="461665"/>
          </a:xfrm>
          <a:prstGeom prst="rect">
            <a:avLst/>
          </a:prstGeom>
          <a:noFill/>
        </p:spPr>
        <p:txBody>
          <a:bodyPr wrap="square" rtlCol="0">
            <a:spAutoFit/>
          </a:bodyPr>
          <a:lstStyle/>
          <a:p>
            <a:r>
              <a:rPr lang="en-US" sz="2400" b="1" u="sng" dirty="0" smtClean="0"/>
              <a:t>Need To Know: Intro and Chapter 1</a:t>
            </a:r>
            <a:endParaRPr lang="en-US" sz="2400" b="1" u="sng" dirty="0"/>
          </a:p>
        </p:txBody>
      </p:sp>
      <p:sp>
        <p:nvSpPr>
          <p:cNvPr id="3" name="TextBox 2"/>
          <p:cNvSpPr txBox="1"/>
          <p:nvPr/>
        </p:nvSpPr>
        <p:spPr>
          <a:xfrm>
            <a:off x="101600" y="563265"/>
            <a:ext cx="11976100" cy="618630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 Humanities consist of culture brought forth by each new civilization in the forms of art, history, philosophy, literature, music, and dance.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Hominids appeared in Africa some 5 million years ago. They lived in packs and were hunter-gatherers. The definition of Homo Erectus is “Upright human.”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What makes a home </a:t>
            </a:r>
            <a:r>
              <a:rPr lang="en-US" dirty="0" err="1" smtClean="0"/>
              <a:t>sapien</a:t>
            </a:r>
            <a:r>
              <a:rPr lang="en-US" dirty="0" smtClean="0"/>
              <a:t>? Language capabilities, bigger brains, and complex motor abilities.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Iconography: The branch of art history which studies the identification, description, and interpretation of the content of an image.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most famous cave art is found in Southern France in a town called Lascaux.</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Stonehenge was built using the following architectural innovations: Megaliths (great stones), post and lintel construction forming inner and outer circles, and 35 ton steles, standing apart from the complex.</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According to the film “Decoding Neanderthals,” which area of the world maintains the highest level of Neanderthal DNA today? </a:t>
            </a:r>
            <a:r>
              <a:rPr lang="en-US" smtClean="0"/>
              <a:t>ITALY/Tuscany</a:t>
            </a: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Mesopotamians were polytheistic, meaning they worshipped many gods.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Mesopotamia is located between the Tigris and the Euphrates rivers.</a:t>
            </a:r>
          </a:p>
        </p:txBody>
      </p:sp>
    </p:spTree>
    <p:extLst>
      <p:ext uri="{BB962C8B-B14F-4D97-AF65-F5344CB8AC3E}">
        <p14:creationId xmlns:p14="http://schemas.microsoft.com/office/powerpoint/2010/main" val="365176027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1745</TotalTime>
  <Words>4336</Words>
  <Application>Microsoft Office PowerPoint</Application>
  <PresentationFormat>Widescreen</PresentationFormat>
  <Paragraphs>280</Paragraphs>
  <Slides>58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Algerian</vt:lpstr>
      <vt:lpstr>Arial</vt:lpstr>
      <vt:lpstr>Trebuchet MS</vt:lpstr>
      <vt:lpstr>Wingdings</vt:lpstr>
      <vt:lpstr>Wingdings 3</vt:lpstr>
      <vt:lpstr>Facet</vt:lpstr>
      <vt:lpstr>Humanities 101: Week 2</vt:lpstr>
      <vt:lpstr>Paleolithic “Old Stone” Culture (ca. 7 million-10,000 B.C.E.)</vt:lpstr>
      <vt:lpstr>Various Human Like Species</vt:lpstr>
      <vt:lpstr>Homo habilis</vt:lpstr>
      <vt:lpstr>What makes a Homo Sapien?</vt:lpstr>
      <vt:lpstr>Homo Sapiens</vt:lpstr>
      <vt:lpstr>PowerPoint Presentation</vt:lpstr>
      <vt:lpstr>PowerPoint Presentation</vt:lpstr>
      <vt:lpstr>Studying Art from Any Age ART DOCUMENTS THE RISE AND FALL OF CIVILIZATIONS</vt:lpstr>
      <vt:lpstr>CAVE ART</vt:lpstr>
      <vt:lpstr>PowerPoint Presentation</vt:lpstr>
      <vt:lpstr>PowerPoint Presentation</vt:lpstr>
      <vt:lpstr>PowerPoint Presentation</vt:lpstr>
      <vt:lpstr>PowerPoint Presentation</vt:lpstr>
      <vt:lpstr>PowerPoint Presentation</vt:lpstr>
      <vt:lpstr>Lascaux Cave Art Southern France</vt:lpstr>
      <vt:lpstr>PowerPoint Presentation</vt:lpstr>
      <vt:lpstr>PowerPoint Presentation</vt:lpstr>
      <vt:lpstr>Representation of Woman in Pre-History Art</vt:lpstr>
      <vt:lpstr>Mother Earth  the original “Earth Mamas”</vt:lpstr>
      <vt:lpstr>PowerPoint Presentation</vt:lpstr>
      <vt:lpstr>Neolithic “New Stone” Culture (ca. 8000-4000 B.C.E.) </vt:lpstr>
      <vt:lpstr>PowerPoint Presentation</vt:lpstr>
      <vt:lpstr>Stonehenge with Heel stone in foreground</vt:lpstr>
      <vt:lpstr>Neolithic Art and Architecture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Mesopotamia 3500 B.C.E.</vt:lpstr>
      <vt:lpstr>Ziggurat at Ur, in modern day Iraq ca. 2150-2050 B.C.E.</vt:lpstr>
      <vt:lpstr>PowerPoint Presentation</vt:lpstr>
      <vt:lpstr>PowerPoint Presentation</vt:lpstr>
      <vt:lpstr>PowerPoint Presentation</vt:lpstr>
      <vt:lpstr>PowerPoint Presentation</vt:lpstr>
      <vt:lpstr>PowerPoint Presentation</vt:lpstr>
      <vt:lpstr>PowerPoint Presentation</vt:lpstr>
      <vt:lpstr>Creation Myths and Mysticism Myths were not as we think of them today (fiction or half-truths)- they reflected the collective beliefs of a society!  </vt:lpstr>
      <vt:lpstr>PowerPoint Presentation</vt:lpstr>
      <vt:lpstr>Various Ancient Culture Creation Stories</vt:lpstr>
      <vt:lpstr>PowerPoint Presentation</vt:lpstr>
      <vt:lpstr>PowerPoint Presentation</vt:lpstr>
      <vt:lpstr>Rulers: Whose in charge around these parts?</vt:lpstr>
      <vt:lpstr>PowerPoint Presentation</vt:lpstr>
      <vt:lpstr>Codifications of Law: Moral Codes- the Do’s and Don’ts of the Ancient World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 #1- Due Tuesday, March 10th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101: Week 2</dc:title>
  <dc:creator>John Vaughan</dc:creator>
  <cp:lastModifiedBy>Renee Liskey</cp:lastModifiedBy>
  <cp:revision>186</cp:revision>
  <cp:lastPrinted>2017-12-27T20:47:49Z</cp:lastPrinted>
  <dcterms:created xsi:type="dcterms:W3CDTF">2015-08-25T15:56:28Z</dcterms:created>
  <dcterms:modified xsi:type="dcterms:W3CDTF">2020-02-19T18:54:57Z</dcterms:modified>
</cp:coreProperties>
</file>